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2726"/>
    <a:srgbClr val="B6E0DA"/>
    <a:srgbClr val="F68F69"/>
    <a:srgbClr val="E5D2B2"/>
    <a:srgbClr val="F1E9DC"/>
    <a:srgbClr val="59C9E7"/>
    <a:srgbClr val="4F89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9AB504-A4B4-4D43-81A1-AEB68306B1CD}" v="32" dt="2024-06-18T19:38:12.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346FC-39BC-E449-87CC-190132514104}" type="datetimeFigureOut">
              <a:rPr lang="en-US" smtClean="0"/>
              <a:t>6/18/24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F6573-A18D-DB4D-9AF4-C6B770F0F2AC}" type="slidenum">
              <a:rPr lang="en-US" smtClean="0"/>
              <a:t>‹#›</a:t>
            </a:fld>
            <a:endParaRPr lang="en-US"/>
          </a:p>
        </p:txBody>
      </p:sp>
    </p:spTree>
    <p:extLst>
      <p:ext uri="{BB962C8B-B14F-4D97-AF65-F5344CB8AC3E}">
        <p14:creationId xmlns:p14="http://schemas.microsoft.com/office/powerpoint/2010/main" val="2405088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F6573-A18D-DB4D-9AF4-C6B770F0F2AC}" type="slidenum">
              <a:rPr lang="en-US" smtClean="0"/>
              <a:t>3</a:t>
            </a:fld>
            <a:endParaRPr lang="en-US"/>
          </a:p>
        </p:txBody>
      </p:sp>
    </p:spTree>
    <p:extLst>
      <p:ext uri="{BB962C8B-B14F-4D97-AF65-F5344CB8AC3E}">
        <p14:creationId xmlns:p14="http://schemas.microsoft.com/office/powerpoint/2010/main" val="155242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1469E-5F7B-A113-5687-D64B71407E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9339A2-D66D-03F2-7028-D9581F5F83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03477-81FA-1524-1A8A-E738ACE3E3EF}"/>
              </a:ext>
            </a:extLst>
          </p:cNvPr>
          <p:cNvSpPr>
            <a:spLocks noGrp="1"/>
          </p:cNvSpPr>
          <p:nvPr>
            <p:ph type="dt" sz="half" idx="10"/>
          </p:nvPr>
        </p:nvSpPr>
        <p:spPr/>
        <p:txBody>
          <a:bodyPr/>
          <a:lstStyle/>
          <a:p>
            <a:fld id="{4A01895C-8D28-A74F-8A9F-21CF6FCE97EE}" type="datetimeFigureOut">
              <a:rPr lang="en-US" smtClean="0"/>
              <a:t>6/18/24</a:t>
            </a:fld>
            <a:endParaRPr lang="en-US"/>
          </a:p>
        </p:txBody>
      </p:sp>
      <p:sp>
        <p:nvSpPr>
          <p:cNvPr id="5" name="Footer Placeholder 4">
            <a:extLst>
              <a:ext uri="{FF2B5EF4-FFF2-40B4-BE49-F238E27FC236}">
                <a16:creationId xmlns:a16="http://schemas.microsoft.com/office/drawing/2014/main" id="{DB8EF103-D9D2-0371-B252-0DC9E10B99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D3117-F863-8A31-37EB-A048ED9F51FB}"/>
              </a:ext>
            </a:extLst>
          </p:cNvPr>
          <p:cNvSpPr>
            <a:spLocks noGrp="1"/>
          </p:cNvSpPr>
          <p:nvPr>
            <p:ph type="sldNum" sz="quarter" idx="12"/>
          </p:nvPr>
        </p:nvSpPr>
        <p:spPr/>
        <p:txBody>
          <a:bodyPr/>
          <a:lstStyle/>
          <a:p>
            <a:fld id="{E5511A00-343B-7647-8F77-FD45254C16EB}" type="slidenum">
              <a:rPr lang="en-US" smtClean="0"/>
              <a:t>‹#›</a:t>
            </a:fld>
            <a:endParaRPr lang="en-US"/>
          </a:p>
        </p:txBody>
      </p:sp>
    </p:spTree>
    <p:extLst>
      <p:ext uri="{BB962C8B-B14F-4D97-AF65-F5344CB8AC3E}">
        <p14:creationId xmlns:p14="http://schemas.microsoft.com/office/powerpoint/2010/main" val="249418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78AC-E042-7C1E-CD94-43EB5EAEE9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B22DFC-93C6-DB9C-23BD-6ED4818265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13B480-7711-13A4-0F71-FE0D5ACC0C88}"/>
              </a:ext>
            </a:extLst>
          </p:cNvPr>
          <p:cNvSpPr>
            <a:spLocks noGrp="1"/>
          </p:cNvSpPr>
          <p:nvPr>
            <p:ph type="dt" sz="half" idx="10"/>
          </p:nvPr>
        </p:nvSpPr>
        <p:spPr/>
        <p:txBody>
          <a:bodyPr/>
          <a:lstStyle/>
          <a:p>
            <a:fld id="{4A01895C-8D28-A74F-8A9F-21CF6FCE97EE}" type="datetimeFigureOut">
              <a:rPr lang="en-US" smtClean="0"/>
              <a:t>6/18/24</a:t>
            </a:fld>
            <a:endParaRPr lang="en-US"/>
          </a:p>
        </p:txBody>
      </p:sp>
      <p:sp>
        <p:nvSpPr>
          <p:cNvPr id="5" name="Footer Placeholder 4">
            <a:extLst>
              <a:ext uri="{FF2B5EF4-FFF2-40B4-BE49-F238E27FC236}">
                <a16:creationId xmlns:a16="http://schemas.microsoft.com/office/drawing/2014/main" id="{764D401D-1ED2-1390-0111-1E2EF4DED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61915-C29B-572D-2765-02AE5D0ED420}"/>
              </a:ext>
            </a:extLst>
          </p:cNvPr>
          <p:cNvSpPr>
            <a:spLocks noGrp="1"/>
          </p:cNvSpPr>
          <p:nvPr>
            <p:ph type="sldNum" sz="quarter" idx="12"/>
          </p:nvPr>
        </p:nvSpPr>
        <p:spPr/>
        <p:txBody>
          <a:bodyPr/>
          <a:lstStyle/>
          <a:p>
            <a:fld id="{E5511A00-343B-7647-8F77-FD45254C16EB}" type="slidenum">
              <a:rPr lang="en-US" smtClean="0"/>
              <a:t>‹#›</a:t>
            </a:fld>
            <a:endParaRPr lang="en-US"/>
          </a:p>
        </p:txBody>
      </p:sp>
    </p:spTree>
    <p:extLst>
      <p:ext uri="{BB962C8B-B14F-4D97-AF65-F5344CB8AC3E}">
        <p14:creationId xmlns:p14="http://schemas.microsoft.com/office/powerpoint/2010/main" val="283853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E5AE9C-2722-27B6-11A6-C7FB9FFE6B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576FA6-2C01-80CC-17DD-FFA7B89351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203D14-EDB2-75AD-ABB0-785E602B9927}"/>
              </a:ext>
            </a:extLst>
          </p:cNvPr>
          <p:cNvSpPr>
            <a:spLocks noGrp="1"/>
          </p:cNvSpPr>
          <p:nvPr>
            <p:ph type="dt" sz="half" idx="10"/>
          </p:nvPr>
        </p:nvSpPr>
        <p:spPr/>
        <p:txBody>
          <a:bodyPr/>
          <a:lstStyle/>
          <a:p>
            <a:fld id="{4A01895C-8D28-A74F-8A9F-21CF6FCE97EE}" type="datetimeFigureOut">
              <a:rPr lang="en-US" smtClean="0"/>
              <a:t>6/18/24</a:t>
            </a:fld>
            <a:endParaRPr lang="en-US"/>
          </a:p>
        </p:txBody>
      </p:sp>
      <p:sp>
        <p:nvSpPr>
          <p:cNvPr id="5" name="Footer Placeholder 4">
            <a:extLst>
              <a:ext uri="{FF2B5EF4-FFF2-40B4-BE49-F238E27FC236}">
                <a16:creationId xmlns:a16="http://schemas.microsoft.com/office/drawing/2014/main" id="{0A881C7F-73AC-1BBA-B9C2-D49D720989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02B1B-57D0-7CED-8FA6-231A9057E8E0}"/>
              </a:ext>
            </a:extLst>
          </p:cNvPr>
          <p:cNvSpPr>
            <a:spLocks noGrp="1"/>
          </p:cNvSpPr>
          <p:nvPr>
            <p:ph type="sldNum" sz="quarter" idx="12"/>
          </p:nvPr>
        </p:nvSpPr>
        <p:spPr/>
        <p:txBody>
          <a:bodyPr/>
          <a:lstStyle/>
          <a:p>
            <a:fld id="{E5511A00-343B-7647-8F77-FD45254C16EB}" type="slidenum">
              <a:rPr lang="en-US" smtClean="0"/>
              <a:t>‹#›</a:t>
            </a:fld>
            <a:endParaRPr lang="en-US"/>
          </a:p>
        </p:txBody>
      </p:sp>
    </p:spTree>
    <p:extLst>
      <p:ext uri="{BB962C8B-B14F-4D97-AF65-F5344CB8AC3E}">
        <p14:creationId xmlns:p14="http://schemas.microsoft.com/office/powerpoint/2010/main" val="160595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5756-8F9D-1E8E-A13F-E10366A74E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9FBA4E-90AA-5784-5A15-9A8AC2FCCA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9B1416-1BFA-5E42-F6EE-3A9789E3D584}"/>
              </a:ext>
            </a:extLst>
          </p:cNvPr>
          <p:cNvSpPr>
            <a:spLocks noGrp="1"/>
          </p:cNvSpPr>
          <p:nvPr>
            <p:ph type="dt" sz="half" idx="10"/>
          </p:nvPr>
        </p:nvSpPr>
        <p:spPr/>
        <p:txBody>
          <a:bodyPr/>
          <a:lstStyle/>
          <a:p>
            <a:fld id="{4A01895C-8D28-A74F-8A9F-21CF6FCE97EE}" type="datetimeFigureOut">
              <a:rPr lang="en-US" smtClean="0"/>
              <a:t>6/18/24</a:t>
            </a:fld>
            <a:endParaRPr lang="en-US"/>
          </a:p>
        </p:txBody>
      </p:sp>
      <p:sp>
        <p:nvSpPr>
          <p:cNvPr id="5" name="Footer Placeholder 4">
            <a:extLst>
              <a:ext uri="{FF2B5EF4-FFF2-40B4-BE49-F238E27FC236}">
                <a16:creationId xmlns:a16="http://schemas.microsoft.com/office/drawing/2014/main" id="{F6F8DE3E-B640-16B1-90F0-4EA77ECEF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20F01-F3F1-65D1-3FD5-8F3BAD75C493}"/>
              </a:ext>
            </a:extLst>
          </p:cNvPr>
          <p:cNvSpPr>
            <a:spLocks noGrp="1"/>
          </p:cNvSpPr>
          <p:nvPr>
            <p:ph type="sldNum" sz="quarter" idx="12"/>
          </p:nvPr>
        </p:nvSpPr>
        <p:spPr/>
        <p:txBody>
          <a:bodyPr/>
          <a:lstStyle/>
          <a:p>
            <a:fld id="{E5511A00-343B-7647-8F77-FD45254C16EB}" type="slidenum">
              <a:rPr lang="en-US" smtClean="0"/>
              <a:t>‹#›</a:t>
            </a:fld>
            <a:endParaRPr lang="en-US"/>
          </a:p>
        </p:txBody>
      </p:sp>
    </p:spTree>
    <p:extLst>
      <p:ext uri="{BB962C8B-B14F-4D97-AF65-F5344CB8AC3E}">
        <p14:creationId xmlns:p14="http://schemas.microsoft.com/office/powerpoint/2010/main" val="13960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2ADC-F321-ECC0-CD2E-789FA7B4D2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A68179-24D3-5213-911F-23B6B60E4E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622553-2511-804F-B095-CFDCF28DAF60}"/>
              </a:ext>
            </a:extLst>
          </p:cNvPr>
          <p:cNvSpPr>
            <a:spLocks noGrp="1"/>
          </p:cNvSpPr>
          <p:nvPr>
            <p:ph type="dt" sz="half" idx="10"/>
          </p:nvPr>
        </p:nvSpPr>
        <p:spPr/>
        <p:txBody>
          <a:bodyPr/>
          <a:lstStyle/>
          <a:p>
            <a:fld id="{4A01895C-8D28-A74F-8A9F-21CF6FCE97EE}" type="datetimeFigureOut">
              <a:rPr lang="en-US" smtClean="0"/>
              <a:t>6/18/24</a:t>
            </a:fld>
            <a:endParaRPr lang="en-US"/>
          </a:p>
        </p:txBody>
      </p:sp>
      <p:sp>
        <p:nvSpPr>
          <p:cNvPr id="5" name="Footer Placeholder 4">
            <a:extLst>
              <a:ext uri="{FF2B5EF4-FFF2-40B4-BE49-F238E27FC236}">
                <a16:creationId xmlns:a16="http://schemas.microsoft.com/office/drawing/2014/main" id="{C2DA1311-1FC9-66A5-6519-540D34A0E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A363E-539E-27C0-7333-A0F638B3B5D0}"/>
              </a:ext>
            </a:extLst>
          </p:cNvPr>
          <p:cNvSpPr>
            <a:spLocks noGrp="1"/>
          </p:cNvSpPr>
          <p:nvPr>
            <p:ph type="sldNum" sz="quarter" idx="12"/>
          </p:nvPr>
        </p:nvSpPr>
        <p:spPr/>
        <p:txBody>
          <a:bodyPr/>
          <a:lstStyle/>
          <a:p>
            <a:fld id="{E5511A00-343B-7647-8F77-FD45254C16EB}" type="slidenum">
              <a:rPr lang="en-US" smtClean="0"/>
              <a:t>‹#›</a:t>
            </a:fld>
            <a:endParaRPr lang="en-US"/>
          </a:p>
        </p:txBody>
      </p:sp>
    </p:spTree>
    <p:extLst>
      <p:ext uri="{BB962C8B-B14F-4D97-AF65-F5344CB8AC3E}">
        <p14:creationId xmlns:p14="http://schemas.microsoft.com/office/powerpoint/2010/main" val="414226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94047-9D17-2EC0-C94B-8D846372A1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EBC6D2-15E7-C10C-AB64-C2D9644C53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6A6FA7-0173-A685-5075-00C302DD13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4D54AB-EC42-B1B9-ACDC-715ACE3B1996}"/>
              </a:ext>
            </a:extLst>
          </p:cNvPr>
          <p:cNvSpPr>
            <a:spLocks noGrp="1"/>
          </p:cNvSpPr>
          <p:nvPr>
            <p:ph type="dt" sz="half" idx="10"/>
          </p:nvPr>
        </p:nvSpPr>
        <p:spPr/>
        <p:txBody>
          <a:bodyPr/>
          <a:lstStyle/>
          <a:p>
            <a:fld id="{4A01895C-8D28-A74F-8A9F-21CF6FCE97EE}" type="datetimeFigureOut">
              <a:rPr lang="en-US" smtClean="0"/>
              <a:t>6/18/24</a:t>
            </a:fld>
            <a:endParaRPr lang="en-US"/>
          </a:p>
        </p:txBody>
      </p:sp>
      <p:sp>
        <p:nvSpPr>
          <p:cNvPr id="6" name="Footer Placeholder 5">
            <a:extLst>
              <a:ext uri="{FF2B5EF4-FFF2-40B4-BE49-F238E27FC236}">
                <a16:creationId xmlns:a16="http://schemas.microsoft.com/office/drawing/2014/main" id="{5E16F1E3-AFFD-A4DF-0873-2602FDFA3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DE1A7-A3C0-0C2B-F6C7-47F76490B679}"/>
              </a:ext>
            </a:extLst>
          </p:cNvPr>
          <p:cNvSpPr>
            <a:spLocks noGrp="1"/>
          </p:cNvSpPr>
          <p:nvPr>
            <p:ph type="sldNum" sz="quarter" idx="12"/>
          </p:nvPr>
        </p:nvSpPr>
        <p:spPr/>
        <p:txBody>
          <a:bodyPr/>
          <a:lstStyle/>
          <a:p>
            <a:fld id="{E5511A00-343B-7647-8F77-FD45254C16EB}" type="slidenum">
              <a:rPr lang="en-US" smtClean="0"/>
              <a:t>‹#›</a:t>
            </a:fld>
            <a:endParaRPr lang="en-US"/>
          </a:p>
        </p:txBody>
      </p:sp>
    </p:spTree>
    <p:extLst>
      <p:ext uri="{BB962C8B-B14F-4D97-AF65-F5344CB8AC3E}">
        <p14:creationId xmlns:p14="http://schemas.microsoft.com/office/powerpoint/2010/main" val="3042781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D318-EC4B-5465-DF04-573ABAE6E4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DACB6-626B-99E5-1FA4-E60C59D7A2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15480E-12D8-90C3-F14E-DE019C5D02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AF4B12-481E-1A76-2688-A405FF1A22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21D640-D735-9C73-4E31-C15AD27DA2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82955E-9DD2-DE67-3ACF-B7CFC2505965}"/>
              </a:ext>
            </a:extLst>
          </p:cNvPr>
          <p:cNvSpPr>
            <a:spLocks noGrp="1"/>
          </p:cNvSpPr>
          <p:nvPr>
            <p:ph type="dt" sz="half" idx="10"/>
          </p:nvPr>
        </p:nvSpPr>
        <p:spPr/>
        <p:txBody>
          <a:bodyPr/>
          <a:lstStyle/>
          <a:p>
            <a:fld id="{4A01895C-8D28-A74F-8A9F-21CF6FCE97EE}" type="datetimeFigureOut">
              <a:rPr lang="en-US" smtClean="0"/>
              <a:t>6/18/24</a:t>
            </a:fld>
            <a:endParaRPr lang="en-US"/>
          </a:p>
        </p:txBody>
      </p:sp>
      <p:sp>
        <p:nvSpPr>
          <p:cNvPr id="8" name="Footer Placeholder 7">
            <a:extLst>
              <a:ext uri="{FF2B5EF4-FFF2-40B4-BE49-F238E27FC236}">
                <a16:creationId xmlns:a16="http://schemas.microsoft.com/office/drawing/2014/main" id="{B30D46A3-7969-548C-1DE4-37D754746B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112916-997C-01FE-A275-A9745AD08530}"/>
              </a:ext>
            </a:extLst>
          </p:cNvPr>
          <p:cNvSpPr>
            <a:spLocks noGrp="1"/>
          </p:cNvSpPr>
          <p:nvPr>
            <p:ph type="sldNum" sz="quarter" idx="12"/>
          </p:nvPr>
        </p:nvSpPr>
        <p:spPr/>
        <p:txBody>
          <a:bodyPr/>
          <a:lstStyle/>
          <a:p>
            <a:fld id="{E5511A00-343B-7647-8F77-FD45254C16EB}" type="slidenum">
              <a:rPr lang="en-US" smtClean="0"/>
              <a:t>‹#›</a:t>
            </a:fld>
            <a:endParaRPr lang="en-US"/>
          </a:p>
        </p:txBody>
      </p:sp>
    </p:spTree>
    <p:extLst>
      <p:ext uri="{BB962C8B-B14F-4D97-AF65-F5344CB8AC3E}">
        <p14:creationId xmlns:p14="http://schemas.microsoft.com/office/powerpoint/2010/main" val="148267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EDAF-3F7D-A8DE-98AE-3FB87B1BE3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0B4B6-C004-257E-1E6F-A991AAB24F11}"/>
              </a:ext>
            </a:extLst>
          </p:cNvPr>
          <p:cNvSpPr>
            <a:spLocks noGrp="1"/>
          </p:cNvSpPr>
          <p:nvPr>
            <p:ph type="dt" sz="half" idx="10"/>
          </p:nvPr>
        </p:nvSpPr>
        <p:spPr/>
        <p:txBody>
          <a:bodyPr/>
          <a:lstStyle/>
          <a:p>
            <a:fld id="{4A01895C-8D28-A74F-8A9F-21CF6FCE97EE}" type="datetimeFigureOut">
              <a:rPr lang="en-US" smtClean="0"/>
              <a:t>6/18/24</a:t>
            </a:fld>
            <a:endParaRPr lang="en-US"/>
          </a:p>
        </p:txBody>
      </p:sp>
      <p:sp>
        <p:nvSpPr>
          <p:cNvPr id="4" name="Footer Placeholder 3">
            <a:extLst>
              <a:ext uri="{FF2B5EF4-FFF2-40B4-BE49-F238E27FC236}">
                <a16:creationId xmlns:a16="http://schemas.microsoft.com/office/drawing/2014/main" id="{F29DA5B7-994A-8DCA-121D-6FF8103858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FA86B5-BD56-ACA1-2968-1F9B021A151D}"/>
              </a:ext>
            </a:extLst>
          </p:cNvPr>
          <p:cNvSpPr>
            <a:spLocks noGrp="1"/>
          </p:cNvSpPr>
          <p:nvPr>
            <p:ph type="sldNum" sz="quarter" idx="12"/>
          </p:nvPr>
        </p:nvSpPr>
        <p:spPr/>
        <p:txBody>
          <a:bodyPr/>
          <a:lstStyle/>
          <a:p>
            <a:fld id="{E5511A00-343B-7647-8F77-FD45254C16EB}" type="slidenum">
              <a:rPr lang="en-US" smtClean="0"/>
              <a:t>‹#›</a:t>
            </a:fld>
            <a:endParaRPr lang="en-US"/>
          </a:p>
        </p:txBody>
      </p:sp>
    </p:spTree>
    <p:extLst>
      <p:ext uri="{BB962C8B-B14F-4D97-AF65-F5344CB8AC3E}">
        <p14:creationId xmlns:p14="http://schemas.microsoft.com/office/powerpoint/2010/main" val="50509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A71999-718D-7EFA-6ED2-DF9451AA7A44}"/>
              </a:ext>
            </a:extLst>
          </p:cNvPr>
          <p:cNvSpPr>
            <a:spLocks noGrp="1"/>
          </p:cNvSpPr>
          <p:nvPr>
            <p:ph type="dt" sz="half" idx="10"/>
          </p:nvPr>
        </p:nvSpPr>
        <p:spPr/>
        <p:txBody>
          <a:bodyPr/>
          <a:lstStyle/>
          <a:p>
            <a:fld id="{4A01895C-8D28-A74F-8A9F-21CF6FCE97EE}" type="datetimeFigureOut">
              <a:rPr lang="en-US" smtClean="0"/>
              <a:t>6/18/24</a:t>
            </a:fld>
            <a:endParaRPr lang="en-US"/>
          </a:p>
        </p:txBody>
      </p:sp>
      <p:sp>
        <p:nvSpPr>
          <p:cNvPr id="3" name="Footer Placeholder 2">
            <a:extLst>
              <a:ext uri="{FF2B5EF4-FFF2-40B4-BE49-F238E27FC236}">
                <a16:creationId xmlns:a16="http://schemas.microsoft.com/office/drawing/2014/main" id="{22109215-FC1F-8AA0-6BC0-9ABDEEB43A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79ABD4-FEB5-F624-17B0-1566EDDB5450}"/>
              </a:ext>
            </a:extLst>
          </p:cNvPr>
          <p:cNvSpPr>
            <a:spLocks noGrp="1"/>
          </p:cNvSpPr>
          <p:nvPr>
            <p:ph type="sldNum" sz="quarter" idx="12"/>
          </p:nvPr>
        </p:nvSpPr>
        <p:spPr/>
        <p:txBody>
          <a:bodyPr/>
          <a:lstStyle/>
          <a:p>
            <a:fld id="{E5511A00-343B-7647-8F77-FD45254C16EB}" type="slidenum">
              <a:rPr lang="en-US" smtClean="0"/>
              <a:t>‹#›</a:t>
            </a:fld>
            <a:endParaRPr lang="en-US"/>
          </a:p>
        </p:txBody>
      </p:sp>
    </p:spTree>
    <p:extLst>
      <p:ext uri="{BB962C8B-B14F-4D97-AF65-F5344CB8AC3E}">
        <p14:creationId xmlns:p14="http://schemas.microsoft.com/office/powerpoint/2010/main" val="89339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3B87-82A0-0D62-4757-EB111AADEA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9C897A-37F4-D78F-CFC8-2D0072DCDE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33C574-0B3F-AD1A-F745-102E7C7D8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3E73DA-F43C-F289-0473-01FA416801E8}"/>
              </a:ext>
            </a:extLst>
          </p:cNvPr>
          <p:cNvSpPr>
            <a:spLocks noGrp="1"/>
          </p:cNvSpPr>
          <p:nvPr>
            <p:ph type="dt" sz="half" idx="10"/>
          </p:nvPr>
        </p:nvSpPr>
        <p:spPr/>
        <p:txBody>
          <a:bodyPr/>
          <a:lstStyle/>
          <a:p>
            <a:fld id="{4A01895C-8D28-A74F-8A9F-21CF6FCE97EE}" type="datetimeFigureOut">
              <a:rPr lang="en-US" smtClean="0"/>
              <a:t>6/18/24</a:t>
            </a:fld>
            <a:endParaRPr lang="en-US"/>
          </a:p>
        </p:txBody>
      </p:sp>
      <p:sp>
        <p:nvSpPr>
          <p:cNvPr id="6" name="Footer Placeholder 5">
            <a:extLst>
              <a:ext uri="{FF2B5EF4-FFF2-40B4-BE49-F238E27FC236}">
                <a16:creationId xmlns:a16="http://schemas.microsoft.com/office/drawing/2014/main" id="{759C0422-8725-5D6E-A605-B2E77EE936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59933-88A5-923E-62E2-A611D04E2EA8}"/>
              </a:ext>
            </a:extLst>
          </p:cNvPr>
          <p:cNvSpPr>
            <a:spLocks noGrp="1"/>
          </p:cNvSpPr>
          <p:nvPr>
            <p:ph type="sldNum" sz="quarter" idx="12"/>
          </p:nvPr>
        </p:nvSpPr>
        <p:spPr/>
        <p:txBody>
          <a:bodyPr/>
          <a:lstStyle/>
          <a:p>
            <a:fld id="{E5511A00-343B-7647-8F77-FD45254C16EB}" type="slidenum">
              <a:rPr lang="en-US" smtClean="0"/>
              <a:t>‹#›</a:t>
            </a:fld>
            <a:endParaRPr lang="en-US"/>
          </a:p>
        </p:txBody>
      </p:sp>
    </p:spTree>
    <p:extLst>
      <p:ext uri="{BB962C8B-B14F-4D97-AF65-F5344CB8AC3E}">
        <p14:creationId xmlns:p14="http://schemas.microsoft.com/office/powerpoint/2010/main" val="291133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B3B4B-B811-94B2-7C12-617C5A0726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D3DE90-1E8E-7DEF-5261-798BFA2A6F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246545-BA94-C6E9-1AA4-EC4719C99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C2605-D38E-5725-5D20-E4DC4B936D1C}"/>
              </a:ext>
            </a:extLst>
          </p:cNvPr>
          <p:cNvSpPr>
            <a:spLocks noGrp="1"/>
          </p:cNvSpPr>
          <p:nvPr>
            <p:ph type="dt" sz="half" idx="10"/>
          </p:nvPr>
        </p:nvSpPr>
        <p:spPr/>
        <p:txBody>
          <a:bodyPr/>
          <a:lstStyle/>
          <a:p>
            <a:fld id="{4A01895C-8D28-A74F-8A9F-21CF6FCE97EE}" type="datetimeFigureOut">
              <a:rPr lang="en-US" smtClean="0"/>
              <a:t>6/18/24</a:t>
            </a:fld>
            <a:endParaRPr lang="en-US"/>
          </a:p>
        </p:txBody>
      </p:sp>
      <p:sp>
        <p:nvSpPr>
          <p:cNvPr id="6" name="Footer Placeholder 5">
            <a:extLst>
              <a:ext uri="{FF2B5EF4-FFF2-40B4-BE49-F238E27FC236}">
                <a16:creationId xmlns:a16="http://schemas.microsoft.com/office/drawing/2014/main" id="{826AF114-D251-E325-4CBD-B52377B5C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9C316E-ECF2-D052-C341-373ADAD844FE}"/>
              </a:ext>
            </a:extLst>
          </p:cNvPr>
          <p:cNvSpPr>
            <a:spLocks noGrp="1"/>
          </p:cNvSpPr>
          <p:nvPr>
            <p:ph type="sldNum" sz="quarter" idx="12"/>
          </p:nvPr>
        </p:nvSpPr>
        <p:spPr/>
        <p:txBody>
          <a:bodyPr/>
          <a:lstStyle/>
          <a:p>
            <a:fld id="{E5511A00-343B-7647-8F77-FD45254C16EB}" type="slidenum">
              <a:rPr lang="en-US" smtClean="0"/>
              <a:t>‹#›</a:t>
            </a:fld>
            <a:endParaRPr lang="en-US"/>
          </a:p>
        </p:txBody>
      </p:sp>
    </p:spTree>
    <p:extLst>
      <p:ext uri="{BB962C8B-B14F-4D97-AF65-F5344CB8AC3E}">
        <p14:creationId xmlns:p14="http://schemas.microsoft.com/office/powerpoint/2010/main" val="109229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EF31A6-A9DB-9C8F-C930-CB822812E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AAC933-8DE8-2DCA-84D8-FE62E5B50B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E72A9-DFE9-1340-F546-12899F87C2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1895C-8D28-A74F-8A9F-21CF6FCE97EE}" type="datetimeFigureOut">
              <a:rPr lang="en-US" smtClean="0"/>
              <a:t>6/18/24</a:t>
            </a:fld>
            <a:endParaRPr lang="en-US"/>
          </a:p>
        </p:txBody>
      </p:sp>
      <p:sp>
        <p:nvSpPr>
          <p:cNvPr id="5" name="Footer Placeholder 4">
            <a:extLst>
              <a:ext uri="{FF2B5EF4-FFF2-40B4-BE49-F238E27FC236}">
                <a16:creationId xmlns:a16="http://schemas.microsoft.com/office/drawing/2014/main" id="{CA5768B8-0E73-BD32-8AAB-ED4BB82F88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F677542-6F8E-9879-D3A0-59ECBD6763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511A00-343B-7647-8F77-FD45254C16EB}" type="slidenum">
              <a:rPr lang="en-US" smtClean="0"/>
              <a:t>‹#›</a:t>
            </a:fld>
            <a:endParaRPr lang="en-US"/>
          </a:p>
        </p:txBody>
      </p:sp>
    </p:spTree>
    <p:extLst>
      <p:ext uri="{BB962C8B-B14F-4D97-AF65-F5344CB8AC3E}">
        <p14:creationId xmlns:p14="http://schemas.microsoft.com/office/powerpoint/2010/main" val="3520864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7222C8-2236-B933-DB81-D3F0CD94F0B1}"/>
              </a:ext>
            </a:extLst>
          </p:cNvPr>
          <p:cNvSpPr txBox="1"/>
          <p:nvPr/>
        </p:nvSpPr>
        <p:spPr>
          <a:xfrm>
            <a:off x="761147" y="2148809"/>
            <a:ext cx="4744994" cy="2560381"/>
          </a:xfrm>
          <a:prstGeom prst="rect">
            <a:avLst/>
          </a:prstGeom>
          <a:noFill/>
        </p:spPr>
        <p:txBody>
          <a:bodyPr wrap="square" rtlCol="0">
            <a:spAutoFit/>
          </a:bodyPr>
          <a:lstStyle/>
          <a:p>
            <a:pPr>
              <a:lnSpc>
                <a:spcPct val="80000"/>
              </a:lnSpc>
            </a:pPr>
            <a:r>
              <a:rPr lang="en-US" sz="6600" b="1" dirty="0">
                <a:solidFill>
                  <a:srgbClr val="4F8960"/>
                </a:solidFill>
                <a:latin typeface="Helvetica" pitchFamily="2" charset="0"/>
              </a:rPr>
              <a:t>Love</a:t>
            </a:r>
          </a:p>
          <a:p>
            <a:pPr>
              <a:lnSpc>
                <a:spcPct val="80000"/>
              </a:lnSpc>
            </a:pPr>
            <a:r>
              <a:rPr lang="en-US" sz="6600" b="1" dirty="0">
                <a:solidFill>
                  <a:srgbClr val="4F8960"/>
                </a:solidFill>
                <a:latin typeface="Helvetica" pitchFamily="2" charset="0"/>
              </a:rPr>
              <a:t>Your</a:t>
            </a:r>
          </a:p>
          <a:p>
            <a:pPr>
              <a:lnSpc>
                <a:spcPct val="80000"/>
              </a:lnSpc>
            </a:pPr>
            <a:r>
              <a:rPr lang="en-US" sz="6600" b="1" dirty="0">
                <a:solidFill>
                  <a:srgbClr val="4F8960"/>
                </a:solidFill>
                <a:latin typeface="Helvetica" pitchFamily="2" charset="0"/>
              </a:rPr>
              <a:t>Neighbor</a:t>
            </a:r>
          </a:p>
        </p:txBody>
      </p:sp>
    </p:spTree>
    <p:extLst>
      <p:ext uri="{BB962C8B-B14F-4D97-AF65-F5344CB8AC3E}">
        <p14:creationId xmlns:p14="http://schemas.microsoft.com/office/powerpoint/2010/main" val="2196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6E0DA"/>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A81122-8DD0-E16B-E393-42AD7E17DCDD}"/>
              </a:ext>
            </a:extLst>
          </p:cNvPr>
          <p:cNvPicPr>
            <a:picLocks noChangeAspect="1"/>
          </p:cNvPicPr>
          <p:nvPr/>
        </p:nvPicPr>
        <p:blipFill>
          <a:blip r:embed="rId2"/>
          <a:stretch>
            <a:fillRect/>
          </a:stretch>
        </p:blipFill>
        <p:spPr>
          <a:xfrm>
            <a:off x="5042768" y="1946275"/>
            <a:ext cx="2106463" cy="1746250"/>
          </a:xfrm>
          <a:prstGeom prst="rect">
            <a:avLst/>
          </a:prstGeom>
        </p:spPr>
      </p:pic>
      <p:sp>
        <p:nvSpPr>
          <p:cNvPr id="4" name="TextBox 3">
            <a:extLst>
              <a:ext uri="{FF2B5EF4-FFF2-40B4-BE49-F238E27FC236}">
                <a16:creationId xmlns:a16="http://schemas.microsoft.com/office/drawing/2014/main" id="{F63628EC-7D88-D5AB-0057-1FAD58D7A03F}"/>
              </a:ext>
            </a:extLst>
          </p:cNvPr>
          <p:cNvSpPr txBox="1"/>
          <p:nvPr/>
        </p:nvSpPr>
        <p:spPr>
          <a:xfrm>
            <a:off x="2457449" y="3975100"/>
            <a:ext cx="7277100" cy="1077218"/>
          </a:xfrm>
          <a:prstGeom prst="rect">
            <a:avLst/>
          </a:prstGeom>
          <a:noFill/>
        </p:spPr>
        <p:txBody>
          <a:bodyPr wrap="square" rtlCol="0">
            <a:spAutoFit/>
          </a:bodyPr>
          <a:lstStyle/>
          <a:p>
            <a:pPr algn="ctr"/>
            <a:r>
              <a:rPr lang="en-US" sz="2400" dirty="0">
                <a:latin typeface="Helvetica" pitchFamily="2" charset="0"/>
              </a:rPr>
              <a:t>For more information visit</a:t>
            </a:r>
          </a:p>
          <a:p>
            <a:pPr algn="ctr"/>
            <a:r>
              <a:rPr lang="en-US" sz="4000" b="1" dirty="0" err="1">
                <a:solidFill>
                  <a:srgbClr val="DE2726"/>
                </a:solidFill>
                <a:latin typeface="Helvetica" pitchFamily="2" charset="0"/>
              </a:rPr>
              <a:t>LYNKit.org</a:t>
            </a:r>
            <a:endParaRPr lang="en-US" sz="4000" b="1" dirty="0">
              <a:solidFill>
                <a:srgbClr val="DE2726"/>
              </a:solidFill>
              <a:latin typeface="Helvetica" pitchFamily="2" charset="0"/>
            </a:endParaRPr>
          </a:p>
        </p:txBody>
      </p:sp>
    </p:spTree>
    <p:extLst>
      <p:ext uri="{BB962C8B-B14F-4D97-AF65-F5344CB8AC3E}">
        <p14:creationId xmlns:p14="http://schemas.microsoft.com/office/powerpoint/2010/main" val="139903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9BB7B5-0C9D-DFFF-0944-4DFFD4BDEB1D}"/>
              </a:ext>
            </a:extLst>
          </p:cNvPr>
          <p:cNvSpPr/>
          <p:nvPr/>
        </p:nvSpPr>
        <p:spPr>
          <a:xfrm>
            <a:off x="0" y="-1"/>
            <a:ext cx="12192000" cy="1643449"/>
          </a:xfrm>
          <a:prstGeom prst="rect">
            <a:avLst/>
          </a:prstGeom>
          <a:solidFill>
            <a:srgbClr val="F68F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EAB333-F26E-D9F9-BA94-3212268C33B5}"/>
              </a:ext>
            </a:extLst>
          </p:cNvPr>
          <p:cNvSpPr txBox="1"/>
          <p:nvPr/>
        </p:nvSpPr>
        <p:spPr>
          <a:xfrm>
            <a:off x="998838" y="506627"/>
            <a:ext cx="10194324" cy="1015663"/>
          </a:xfrm>
          <a:prstGeom prst="rect">
            <a:avLst/>
          </a:prstGeom>
          <a:noFill/>
        </p:spPr>
        <p:txBody>
          <a:bodyPr wrap="square" rtlCol="0">
            <a:spAutoFit/>
          </a:bodyPr>
          <a:lstStyle/>
          <a:p>
            <a:pPr algn="ctr"/>
            <a:r>
              <a:rPr lang="en-US" sz="2400" dirty="0">
                <a:solidFill>
                  <a:schemeClr val="bg1"/>
                </a:solidFill>
                <a:latin typeface="Helvetica" pitchFamily="2" charset="0"/>
              </a:rPr>
              <a:t>What is</a:t>
            </a:r>
          </a:p>
          <a:p>
            <a:pPr algn="ctr"/>
            <a:r>
              <a:rPr lang="en-US" sz="3600" b="1" spc="600" dirty="0">
                <a:solidFill>
                  <a:srgbClr val="DE2726"/>
                </a:solidFill>
                <a:latin typeface="Helvetica" pitchFamily="2" charset="0"/>
              </a:rPr>
              <a:t>LOVE YOUR NEIGHBOR?</a:t>
            </a:r>
          </a:p>
        </p:txBody>
      </p:sp>
      <p:pic>
        <p:nvPicPr>
          <p:cNvPr id="7" name="Picture 6">
            <a:extLst>
              <a:ext uri="{FF2B5EF4-FFF2-40B4-BE49-F238E27FC236}">
                <a16:creationId xmlns:a16="http://schemas.microsoft.com/office/drawing/2014/main" id="{10B0096C-D360-D23A-3279-A805BEED42E1}"/>
              </a:ext>
            </a:extLst>
          </p:cNvPr>
          <p:cNvPicPr>
            <a:picLocks noChangeAspect="1"/>
          </p:cNvPicPr>
          <p:nvPr/>
        </p:nvPicPr>
        <p:blipFill>
          <a:blip r:embed="rId2"/>
          <a:stretch>
            <a:fillRect/>
          </a:stretch>
        </p:blipFill>
        <p:spPr>
          <a:xfrm>
            <a:off x="0" y="2642771"/>
            <a:ext cx="4701834" cy="391126"/>
          </a:xfrm>
          <a:prstGeom prst="rect">
            <a:avLst/>
          </a:prstGeom>
        </p:spPr>
      </p:pic>
      <p:pic>
        <p:nvPicPr>
          <p:cNvPr id="9" name="Picture 8">
            <a:extLst>
              <a:ext uri="{FF2B5EF4-FFF2-40B4-BE49-F238E27FC236}">
                <a16:creationId xmlns:a16="http://schemas.microsoft.com/office/drawing/2014/main" id="{16C90A5B-5A96-365F-8198-40B8E799760B}"/>
              </a:ext>
            </a:extLst>
          </p:cNvPr>
          <p:cNvPicPr>
            <a:picLocks noChangeAspect="1"/>
          </p:cNvPicPr>
          <p:nvPr/>
        </p:nvPicPr>
        <p:blipFill>
          <a:blip r:embed="rId3"/>
          <a:stretch>
            <a:fillRect/>
          </a:stretch>
        </p:blipFill>
        <p:spPr>
          <a:xfrm>
            <a:off x="7490166" y="5014955"/>
            <a:ext cx="4701834" cy="391126"/>
          </a:xfrm>
          <a:prstGeom prst="rect">
            <a:avLst/>
          </a:prstGeom>
        </p:spPr>
      </p:pic>
      <p:sp>
        <p:nvSpPr>
          <p:cNvPr id="10" name="TextBox 9">
            <a:extLst>
              <a:ext uri="{FF2B5EF4-FFF2-40B4-BE49-F238E27FC236}">
                <a16:creationId xmlns:a16="http://schemas.microsoft.com/office/drawing/2014/main" id="{ECB9F80A-A79C-D36F-FD5D-BAFA560C06CA}"/>
              </a:ext>
            </a:extLst>
          </p:cNvPr>
          <p:cNvSpPr txBox="1"/>
          <p:nvPr/>
        </p:nvSpPr>
        <p:spPr>
          <a:xfrm>
            <a:off x="5029199" y="2543915"/>
            <a:ext cx="6252519" cy="1323439"/>
          </a:xfrm>
          <a:prstGeom prst="rect">
            <a:avLst/>
          </a:prstGeom>
          <a:noFill/>
        </p:spPr>
        <p:txBody>
          <a:bodyPr wrap="square" rtlCol="0">
            <a:spAutoFit/>
          </a:bodyPr>
          <a:lstStyle/>
          <a:p>
            <a:r>
              <a:rPr lang="en-US" sz="2000" b="1" dirty="0">
                <a:solidFill>
                  <a:srgbClr val="59C9E7"/>
                </a:solidFill>
                <a:effectLst/>
                <a:latin typeface="Helvetica" pitchFamily="2" charset="0"/>
              </a:rPr>
              <a:t>It is a global initiative </a:t>
            </a:r>
            <a:r>
              <a:rPr lang="en-US" sz="2000" dirty="0">
                <a:effectLst/>
                <a:latin typeface="Helvetica" pitchFamily="2" charset="0"/>
              </a:rPr>
              <a:t>of Every Home for Christ to inspire and empower churches to carry Christ to their world. Love Your Neighbor resources are currently used by churches in six languages across 25 nations.</a:t>
            </a:r>
          </a:p>
        </p:txBody>
      </p:sp>
      <p:sp>
        <p:nvSpPr>
          <p:cNvPr id="11" name="TextBox 10">
            <a:extLst>
              <a:ext uri="{FF2B5EF4-FFF2-40B4-BE49-F238E27FC236}">
                <a16:creationId xmlns:a16="http://schemas.microsoft.com/office/drawing/2014/main" id="{148C4A48-BD27-136A-A08C-856237C90571}"/>
              </a:ext>
            </a:extLst>
          </p:cNvPr>
          <p:cNvSpPr txBox="1"/>
          <p:nvPr/>
        </p:nvSpPr>
        <p:spPr>
          <a:xfrm>
            <a:off x="790832" y="4482409"/>
            <a:ext cx="6252519" cy="1015663"/>
          </a:xfrm>
          <a:prstGeom prst="rect">
            <a:avLst/>
          </a:prstGeom>
          <a:noFill/>
        </p:spPr>
        <p:txBody>
          <a:bodyPr wrap="square" rtlCol="0">
            <a:spAutoFit/>
          </a:bodyPr>
          <a:lstStyle/>
          <a:p>
            <a:r>
              <a:rPr lang="en-US" sz="2000" b="1" dirty="0">
                <a:solidFill>
                  <a:srgbClr val="59C9E7"/>
                </a:solidFill>
                <a:effectLst/>
                <a:latin typeface="Helvetica" pitchFamily="2" charset="0"/>
              </a:rPr>
              <a:t>It is a free kit of resources</a:t>
            </a:r>
            <a:r>
              <a:rPr lang="en-US" sz="2000" dirty="0">
                <a:effectLst/>
                <a:latin typeface="Helvetica" pitchFamily="2" charset="0"/>
              </a:rPr>
              <a:t> (print and digital) that are tailored to the current needs of American culture and aimed at sharing the good news. </a:t>
            </a:r>
          </a:p>
        </p:txBody>
      </p:sp>
    </p:spTree>
    <p:extLst>
      <p:ext uri="{BB962C8B-B14F-4D97-AF65-F5344CB8AC3E}">
        <p14:creationId xmlns:p14="http://schemas.microsoft.com/office/powerpoint/2010/main" val="191890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9BB7B5-0C9D-DFFF-0944-4DFFD4BDEB1D}"/>
              </a:ext>
            </a:extLst>
          </p:cNvPr>
          <p:cNvSpPr/>
          <p:nvPr/>
        </p:nvSpPr>
        <p:spPr>
          <a:xfrm>
            <a:off x="0" y="-1"/>
            <a:ext cx="4337222" cy="6858001"/>
          </a:xfrm>
          <a:prstGeom prst="rect">
            <a:avLst/>
          </a:prstGeom>
          <a:solidFill>
            <a:srgbClr val="59C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EAB333-F26E-D9F9-BA94-3212268C33B5}"/>
              </a:ext>
            </a:extLst>
          </p:cNvPr>
          <p:cNvSpPr txBox="1"/>
          <p:nvPr/>
        </p:nvSpPr>
        <p:spPr>
          <a:xfrm>
            <a:off x="418071" y="580768"/>
            <a:ext cx="3647302" cy="2123658"/>
          </a:xfrm>
          <a:prstGeom prst="rect">
            <a:avLst/>
          </a:prstGeom>
          <a:noFill/>
        </p:spPr>
        <p:txBody>
          <a:bodyPr wrap="square" rtlCol="0">
            <a:spAutoFit/>
          </a:bodyPr>
          <a:lstStyle/>
          <a:p>
            <a:r>
              <a:rPr lang="en-US" sz="2400" dirty="0">
                <a:solidFill>
                  <a:schemeClr val="bg1"/>
                </a:solidFill>
                <a:latin typeface="Helvetica" pitchFamily="2" charset="0"/>
              </a:rPr>
              <a:t>Why</a:t>
            </a:r>
          </a:p>
          <a:p>
            <a:r>
              <a:rPr lang="en-US" sz="3600" b="1" spc="600" dirty="0">
                <a:solidFill>
                  <a:srgbClr val="DE2726"/>
                </a:solidFill>
                <a:latin typeface="Helvetica" pitchFamily="2" charset="0"/>
              </a:rPr>
              <a:t>LOVE</a:t>
            </a:r>
          </a:p>
          <a:p>
            <a:r>
              <a:rPr lang="en-US" sz="3600" b="1" spc="600" dirty="0">
                <a:solidFill>
                  <a:srgbClr val="DE2726"/>
                </a:solidFill>
                <a:latin typeface="Helvetica" pitchFamily="2" charset="0"/>
              </a:rPr>
              <a:t>YOUR</a:t>
            </a:r>
          </a:p>
          <a:p>
            <a:r>
              <a:rPr lang="en-US" sz="3600" b="1" spc="600" dirty="0">
                <a:solidFill>
                  <a:srgbClr val="DE2726"/>
                </a:solidFill>
                <a:latin typeface="Helvetica" pitchFamily="2" charset="0"/>
              </a:rPr>
              <a:t>NEIGHBOR?</a:t>
            </a:r>
          </a:p>
        </p:txBody>
      </p:sp>
      <p:sp>
        <p:nvSpPr>
          <p:cNvPr id="10" name="TextBox 9">
            <a:extLst>
              <a:ext uri="{FF2B5EF4-FFF2-40B4-BE49-F238E27FC236}">
                <a16:creationId xmlns:a16="http://schemas.microsoft.com/office/drawing/2014/main" id="{ECB9F80A-A79C-D36F-FD5D-BAFA560C06CA}"/>
              </a:ext>
            </a:extLst>
          </p:cNvPr>
          <p:cNvSpPr txBox="1"/>
          <p:nvPr/>
        </p:nvSpPr>
        <p:spPr>
          <a:xfrm>
            <a:off x="5322373" y="714635"/>
            <a:ext cx="5959345" cy="1015663"/>
          </a:xfrm>
          <a:prstGeom prst="rect">
            <a:avLst/>
          </a:prstGeom>
          <a:noFill/>
        </p:spPr>
        <p:txBody>
          <a:bodyPr wrap="square" rtlCol="0">
            <a:spAutoFit/>
          </a:bodyPr>
          <a:lstStyle/>
          <a:p>
            <a:r>
              <a:rPr lang="en-US" sz="2000" b="1" dirty="0">
                <a:solidFill>
                  <a:srgbClr val="DE2726"/>
                </a:solidFill>
                <a:effectLst/>
                <a:latin typeface="Helvetica" pitchFamily="2" charset="0"/>
              </a:rPr>
              <a:t>It is Jesus’s priority.</a:t>
            </a:r>
          </a:p>
          <a:p>
            <a:r>
              <a:rPr lang="en-US" sz="2000" dirty="0">
                <a:effectLst/>
                <a:latin typeface="Helvetica" pitchFamily="2" charset="0"/>
              </a:rPr>
              <a:t>There is nothing more important than knowing God and making his love known. (Matthew 22:37-39)</a:t>
            </a:r>
          </a:p>
        </p:txBody>
      </p:sp>
      <p:pic>
        <p:nvPicPr>
          <p:cNvPr id="5" name="Picture 4">
            <a:extLst>
              <a:ext uri="{FF2B5EF4-FFF2-40B4-BE49-F238E27FC236}">
                <a16:creationId xmlns:a16="http://schemas.microsoft.com/office/drawing/2014/main" id="{FE030D0F-389C-DEA1-D356-4C028C681321}"/>
              </a:ext>
            </a:extLst>
          </p:cNvPr>
          <p:cNvPicPr>
            <a:picLocks noChangeAspect="1"/>
          </p:cNvPicPr>
          <p:nvPr/>
        </p:nvPicPr>
        <p:blipFill>
          <a:blip r:embed="rId3"/>
          <a:stretch>
            <a:fillRect/>
          </a:stretch>
        </p:blipFill>
        <p:spPr>
          <a:xfrm>
            <a:off x="2955925" y="4901043"/>
            <a:ext cx="1949707" cy="1956955"/>
          </a:xfrm>
          <a:prstGeom prst="rect">
            <a:avLst/>
          </a:prstGeom>
        </p:spPr>
      </p:pic>
      <p:pic>
        <p:nvPicPr>
          <p:cNvPr id="6" name="Picture 5">
            <a:extLst>
              <a:ext uri="{FF2B5EF4-FFF2-40B4-BE49-F238E27FC236}">
                <a16:creationId xmlns:a16="http://schemas.microsoft.com/office/drawing/2014/main" id="{3EFAEEE7-243F-AD5A-BB4B-8121506F8832}"/>
              </a:ext>
            </a:extLst>
          </p:cNvPr>
          <p:cNvPicPr>
            <a:picLocks noChangeAspect="1"/>
          </p:cNvPicPr>
          <p:nvPr/>
        </p:nvPicPr>
        <p:blipFill>
          <a:blip r:embed="rId3"/>
          <a:stretch>
            <a:fillRect/>
          </a:stretch>
        </p:blipFill>
        <p:spPr>
          <a:xfrm>
            <a:off x="1003558" y="4901043"/>
            <a:ext cx="1949707" cy="1956955"/>
          </a:xfrm>
          <a:prstGeom prst="rect">
            <a:avLst/>
          </a:prstGeom>
        </p:spPr>
      </p:pic>
      <p:pic>
        <p:nvPicPr>
          <p:cNvPr id="12" name="Picture 11">
            <a:extLst>
              <a:ext uri="{FF2B5EF4-FFF2-40B4-BE49-F238E27FC236}">
                <a16:creationId xmlns:a16="http://schemas.microsoft.com/office/drawing/2014/main" id="{B18918E5-2A78-91E7-CF65-8F2EF0A2ED2A}"/>
              </a:ext>
            </a:extLst>
          </p:cNvPr>
          <p:cNvPicPr>
            <a:picLocks noChangeAspect="1"/>
          </p:cNvPicPr>
          <p:nvPr/>
        </p:nvPicPr>
        <p:blipFill>
          <a:blip r:embed="rId4"/>
          <a:stretch>
            <a:fillRect/>
          </a:stretch>
        </p:blipFill>
        <p:spPr>
          <a:xfrm>
            <a:off x="2293509" y="5530912"/>
            <a:ext cx="1322173" cy="1327088"/>
          </a:xfrm>
          <a:prstGeom prst="rect">
            <a:avLst/>
          </a:prstGeom>
        </p:spPr>
      </p:pic>
      <p:pic>
        <p:nvPicPr>
          <p:cNvPr id="14" name="Picture 13">
            <a:extLst>
              <a:ext uri="{FF2B5EF4-FFF2-40B4-BE49-F238E27FC236}">
                <a16:creationId xmlns:a16="http://schemas.microsoft.com/office/drawing/2014/main" id="{7F6D5A62-D689-89B5-FE9B-2B7C2464E363}"/>
              </a:ext>
            </a:extLst>
          </p:cNvPr>
          <p:cNvPicPr>
            <a:picLocks noChangeAspect="1"/>
          </p:cNvPicPr>
          <p:nvPr/>
        </p:nvPicPr>
        <p:blipFill>
          <a:blip r:embed="rId5">
            <a:alphaModFix amt="9000"/>
          </a:blip>
          <a:stretch>
            <a:fillRect/>
          </a:stretch>
        </p:blipFill>
        <p:spPr>
          <a:xfrm>
            <a:off x="1988709" y="3488242"/>
            <a:ext cx="1949707" cy="1616300"/>
          </a:xfrm>
          <a:prstGeom prst="rect">
            <a:avLst/>
          </a:prstGeom>
        </p:spPr>
      </p:pic>
      <p:sp>
        <p:nvSpPr>
          <p:cNvPr id="15" name="TextBox 14">
            <a:extLst>
              <a:ext uri="{FF2B5EF4-FFF2-40B4-BE49-F238E27FC236}">
                <a16:creationId xmlns:a16="http://schemas.microsoft.com/office/drawing/2014/main" id="{FC19C211-0959-BA8F-6385-2C9051E17C09}"/>
              </a:ext>
            </a:extLst>
          </p:cNvPr>
          <p:cNvSpPr txBox="1"/>
          <p:nvPr/>
        </p:nvSpPr>
        <p:spPr>
          <a:xfrm>
            <a:off x="5322373" y="1987381"/>
            <a:ext cx="5959345" cy="1938992"/>
          </a:xfrm>
          <a:prstGeom prst="rect">
            <a:avLst/>
          </a:prstGeom>
          <a:noFill/>
        </p:spPr>
        <p:txBody>
          <a:bodyPr wrap="square" rtlCol="0">
            <a:spAutoFit/>
          </a:bodyPr>
          <a:lstStyle/>
          <a:p>
            <a:r>
              <a:rPr lang="en-US" sz="2000" b="1" dirty="0">
                <a:solidFill>
                  <a:srgbClr val="DE2726"/>
                </a:solidFill>
                <a:effectLst/>
                <a:latin typeface="Helvetica" pitchFamily="2" charset="0"/>
              </a:rPr>
              <a:t>God so loved, so we love.</a:t>
            </a:r>
          </a:p>
          <a:p>
            <a:r>
              <a:rPr lang="en-US" sz="2000" dirty="0">
                <a:effectLst/>
                <a:latin typeface="Helvetica" pitchFamily="2" charset="0"/>
              </a:rPr>
              <a:t>The resources in this kit are meant to serve as an invitation to draw us beyond ourselves, toward one another, and ever nearer to Jesus. As we grow in greater love for the Lord, he expands our capacity to love others. (1 John 4:11)</a:t>
            </a:r>
          </a:p>
        </p:txBody>
      </p:sp>
      <p:sp>
        <p:nvSpPr>
          <p:cNvPr id="16" name="TextBox 15">
            <a:extLst>
              <a:ext uri="{FF2B5EF4-FFF2-40B4-BE49-F238E27FC236}">
                <a16:creationId xmlns:a16="http://schemas.microsoft.com/office/drawing/2014/main" id="{184F3332-39F2-A711-9392-CC8EA16E4382}"/>
              </a:ext>
            </a:extLst>
          </p:cNvPr>
          <p:cNvSpPr txBox="1"/>
          <p:nvPr/>
        </p:nvSpPr>
        <p:spPr>
          <a:xfrm>
            <a:off x="5322373" y="4186883"/>
            <a:ext cx="5959345" cy="1938992"/>
          </a:xfrm>
          <a:prstGeom prst="rect">
            <a:avLst/>
          </a:prstGeom>
          <a:noFill/>
        </p:spPr>
        <p:txBody>
          <a:bodyPr wrap="square" rtlCol="0">
            <a:spAutoFit/>
          </a:bodyPr>
          <a:lstStyle/>
          <a:p>
            <a:r>
              <a:rPr lang="en-US" sz="2000" b="1" dirty="0">
                <a:solidFill>
                  <a:srgbClr val="DE2726"/>
                </a:solidFill>
                <a:effectLst/>
                <a:latin typeface="Helvetica" pitchFamily="2" charset="0"/>
              </a:rPr>
              <a:t>An answer to a crisis.</a:t>
            </a:r>
          </a:p>
          <a:p>
            <a:r>
              <a:rPr lang="en-US" sz="2000" dirty="0">
                <a:effectLst/>
                <a:latin typeface="Helvetica" pitchFamily="2" charset="0"/>
              </a:rPr>
              <a:t>The Love Your Neighbor initiative aims to help churches bridge divides, meet felt needs, and engage in holistic witness that integrates acts of love with the transformative message of the gospel. </a:t>
            </a:r>
          </a:p>
        </p:txBody>
      </p:sp>
    </p:spTree>
    <p:extLst>
      <p:ext uri="{BB962C8B-B14F-4D97-AF65-F5344CB8AC3E}">
        <p14:creationId xmlns:p14="http://schemas.microsoft.com/office/powerpoint/2010/main" val="180121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794E00D-7A18-E55D-D77D-31F0DEFD6C83}"/>
              </a:ext>
            </a:extLst>
          </p:cNvPr>
          <p:cNvPicPr>
            <a:picLocks noChangeAspect="1"/>
          </p:cNvPicPr>
          <p:nvPr/>
        </p:nvPicPr>
        <p:blipFill>
          <a:blip r:embed="rId2"/>
          <a:stretch>
            <a:fillRect/>
          </a:stretch>
        </p:blipFill>
        <p:spPr>
          <a:xfrm>
            <a:off x="6088362" y="3277360"/>
            <a:ext cx="5759279" cy="3839519"/>
          </a:xfrm>
          <a:prstGeom prst="rect">
            <a:avLst/>
          </a:prstGeom>
        </p:spPr>
      </p:pic>
      <p:pic>
        <p:nvPicPr>
          <p:cNvPr id="13" name="Picture 12">
            <a:extLst>
              <a:ext uri="{FF2B5EF4-FFF2-40B4-BE49-F238E27FC236}">
                <a16:creationId xmlns:a16="http://schemas.microsoft.com/office/drawing/2014/main" id="{2A1113C9-44E1-03EE-415A-CD3C5F6B139E}"/>
              </a:ext>
            </a:extLst>
          </p:cNvPr>
          <p:cNvPicPr>
            <a:picLocks noChangeAspect="1"/>
          </p:cNvPicPr>
          <p:nvPr/>
        </p:nvPicPr>
        <p:blipFill>
          <a:blip r:embed="rId3"/>
          <a:stretch>
            <a:fillRect/>
          </a:stretch>
        </p:blipFill>
        <p:spPr>
          <a:xfrm>
            <a:off x="4983761" y="-558263"/>
            <a:ext cx="7772400" cy="5188077"/>
          </a:xfrm>
          <a:prstGeom prst="rect">
            <a:avLst/>
          </a:prstGeom>
        </p:spPr>
      </p:pic>
      <p:sp>
        <p:nvSpPr>
          <p:cNvPr id="4" name="Right Triangle 3">
            <a:extLst>
              <a:ext uri="{FF2B5EF4-FFF2-40B4-BE49-F238E27FC236}">
                <a16:creationId xmlns:a16="http://schemas.microsoft.com/office/drawing/2014/main" id="{2BF40884-02D4-50F8-19B0-883C9F96B59C}"/>
              </a:ext>
            </a:extLst>
          </p:cNvPr>
          <p:cNvSpPr/>
          <p:nvPr/>
        </p:nvSpPr>
        <p:spPr>
          <a:xfrm rot="5400000">
            <a:off x="367002" y="-367002"/>
            <a:ext cx="5188077" cy="5922082"/>
          </a:xfrm>
          <a:prstGeom prst="rtTriangle">
            <a:avLst/>
          </a:prstGeom>
          <a:solidFill>
            <a:srgbClr val="F1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8A4AD87-34EE-F0FA-F5A1-7913914F96AC}"/>
              </a:ext>
            </a:extLst>
          </p:cNvPr>
          <p:cNvSpPr/>
          <p:nvPr/>
        </p:nvSpPr>
        <p:spPr>
          <a:xfrm rot="5400000">
            <a:off x="313111" y="-313113"/>
            <a:ext cx="4426272" cy="5052497"/>
          </a:xfrm>
          <a:prstGeom prst="rtTriangle">
            <a:avLst/>
          </a:prstGeom>
          <a:solidFill>
            <a:srgbClr val="E5D2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EAB333-F26E-D9F9-BA94-3212268C33B5}"/>
              </a:ext>
            </a:extLst>
          </p:cNvPr>
          <p:cNvSpPr txBox="1"/>
          <p:nvPr/>
        </p:nvSpPr>
        <p:spPr>
          <a:xfrm>
            <a:off x="418071" y="580768"/>
            <a:ext cx="2411626" cy="1569660"/>
          </a:xfrm>
          <a:prstGeom prst="rect">
            <a:avLst/>
          </a:prstGeom>
          <a:noFill/>
        </p:spPr>
        <p:txBody>
          <a:bodyPr wrap="square" rtlCol="0">
            <a:spAutoFit/>
          </a:bodyPr>
          <a:lstStyle/>
          <a:p>
            <a:r>
              <a:rPr lang="en-US" sz="2400" dirty="0">
                <a:solidFill>
                  <a:schemeClr val="bg1"/>
                </a:solidFill>
                <a:latin typeface="Helvetica" pitchFamily="2" charset="0"/>
              </a:rPr>
              <a:t>What is</a:t>
            </a:r>
          </a:p>
          <a:p>
            <a:r>
              <a:rPr lang="en-US" sz="3600" b="1" spc="600" dirty="0">
                <a:solidFill>
                  <a:srgbClr val="DE2726"/>
                </a:solidFill>
                <a:latin typeface="Helvetica" pitchFamily="2" charset="0"/>
              </a:rPr>
              <a:t>IN THE</a:t>
            </a:r>
          </a:p>
          <a:p>
            <a:r>
              <a:rPr lang="en-US" sz="3600" b="1" spc="600" dirty="0">
                <a:solidFill>
                  <a:srgbClr val="DE2726"/>
                </a:solidFill>
                <a:latin typeface="Helvetica" pitchFamily="2" charset="0"/>
              </a:rPr>
              <a:t>KIT?</a:t>
            </a:r>
          </a:p>
        </p:txBody>
      </p:sp>
      <p:pic>
        <p:nvPicPr>
          <p:cNvPr id="9" name="Picture 8">
            <a:extLst>
              <a:ext uri="{FF2B5EF4-FFF2-40B4-BE49-F238E27FC236}">
                <a16:creationId xmlns:a16="http://schemas.microsoft.com/office/drawing/2014/main" id="{9692A32A-45AC-F47F-F6AA-13340125C9E7}"/>
              </a:ext>
            </a:extLst>
          </p:cNvPr>
          <p:cNvPicPr>
            <a:picLocks noChangeAspect="1"/>
          </p:cNvPicPr>
          <p:nvPr/>
        </p:nvPicPr>
        <p:blipFill>
          <a:blip r:embed="rId4"/>
          <a:stretch>
            <a:fillRect/>
          </a:stretch>
        </p:blipFill>
        <p:spPr>
          <a:xfrm>
            <a:off x="2940533" y="-558264"/>
            <a:ext cx="7772400" cy="5188077"/>
          </a:xfrm>
          <a:prstGeom prst="rect">
            <a:avLst/>
          </a:prstGeom>
        </p:spPr>
      </p:pic>
      <p:pic>
        <p:nvPicPr>
          <p:cNvPr id="18" name="Picture 17">
            <a:extLst>
              <a:ext uri="{FF2B5EF4-FFF2-40B4-BE49-F238E27FC236}">
                <a16:creationId xmlns:a16="http://schemas.microsoft.com/office/drawing/2014/main" id="{0807DE37-1538-43C0-666F-C003363F1E4D}"/>
              </a:ext>
            </a:extLst>
          </p:cNvPr>
          <p:cNvPicPr>
            <a:picLocks noChangeAspect="1"/>
          </p:cNvPicPr>
          <p:nvPr/>
        </p:nvPicPr>
        <p:blipFill>
          <a:blip r:embed="rId5"/>
          <a:stretch>
            <a:fillRect/>
          </a:stretch>
        </p:blipFill>
        <p:spPr>
          <a:xfrm>
            <a:off x="2940533" y="2349018"/>
            <a:ext cx="7772400" cy="5188077"/>
          </a:xfrm>
          <a:prstGeom prst="rect">
            <a:avLst/>
          </a:prstGeom>
        </p:spPr>
      </p:pic>
      <p:sp>
        <p:nvSpPr>
          <p:cNvPr id="21" name="TextBox 20">
            <a:extLst>
              <a:ext uri="{FF2B5EF4-FFF2-40B4-BE49-F238E27FC236}">
                <a16:creationId xmlns:a16="http://schemas.microsoft.com/office/drawing/2014/main" id="{1347CA52-72D5-8D9C-49D9-4FEC0F4AB541}"/>
              </a:ext>
            </a:extLst>
          </p:cNvPr>
          <p:cNvSpPr txBox="1"/>
          <p:nvPr/>
        </p:nvSpPr>
        <p:spPr>
          <a:xfrm>
            <a:off x="2434732" y="2721114"/>
            <a:ext cx="3481394" cy="707886"/>
          </a:xfrm>
          <a:prstGeom prst="rect">
            <a:avLst/>
          </a:prstGeom>
          <a:noFill/>
        </p:spPr>
        <p:txBody>
          <a:bodyPr wrap="square" rtlCol="0">
            <a:spAutoFit/>
          </a:bodyPr>
          <a:lstStyle/>
          <a:p>
            <a:pPr algn="r"/>
            <a:r>
              <a:rPr lang="en-US" sz="2000" b="1" dirty="0">
                <a:solidFill>
                  <a:srgbClr val="DE2726"/>
                </a:solidFill>
                <a:effectLst/>
                <a:latin typeface="Helvetica" pitchFamily="2" charset="0"/>
              </a:rPr>
              <a:t>Love Your</a:t>
            </a:r>
          </a:p>
          <a:p>
            <a:pPr algn="r"/>
            <a:r>
              <a:rPr lang="en-US" sz="2000" b="1" dirty="0">
                <a:solidFill>
                  <a:srgbClr val="DE2726"/>
                </a:solidFill>
                <a:effectLst/>
                <a:latin typeface="Helvetica" pitchFamily="2" charset="0"/>
              </a:rPr>
              <a:t>Neighbor</a:t>
            </a:r>
            <a:r>
              <a:rPr lang="en-US" sz="2000" b="1" dirty="0">
                <a:solidFill>
                  <a:srgbClr val="DE2726"/>
                </a:solidFill>
                <a:latin typeface="Helvetica" pitchFamily="2" charset="0"/>
              </a:rPr>
              <a:t> </a:t>
            </a:r>
            <a:r>
              <a:rPr lang="en-US" sz="2000" b="1" dirty="0">
                <a:solidFill>
                  <a:srgbClr val="DE2726"/>
                </a:solidFill>
                <a:effectLst/>
                <a:latin typeface="Helvetica" pitchFamily="2" charset="0"/>
              </a:rPr>
              <a:t>Guide</a:t>
            </a:r>
          </a:p>
        </p:txBody>
      </p:sp>
      <p:sp>
        <p:nvSpPr>
          <p:cNvPr id="22" name="TextBox 21">
            <a:extLst>
              <a:ext uri="{FF2B5EF4-FFF2-40B4-BE49-F238E27FC236}">
                <a16:creationId xmlns:a16="http://schemas.microsoft.com/office/drawing/2014/main" id="{04A6D65E-F763-8674-4D3B-FB1D8E592712}"/>
              </a:ext>
            </a:extLst>
          </p:cNvPr>
          <p:cNvSpPr txBox="1"/>
          <p:nvPr/>
        </p:nvSpPr>
        <p:spPr>
          <a:xfrm>
            <a:off x="2434732" y="5563168"/>
            <a:ext cx="3481394" cy="707886"/>
          </a:xfrm>
          <a:prstGeom prst="rect">
            <a:avLst/>
          </a:prstGeom>
          <a:noFill/>
        </p:spPr>
        <p:txBody>
          <a:bodyPr wrap="square" rtlCol="0">
            <a:spAutoFit/>
          </a:bodyPr>
          <a:lstStyle/>
          <a:p>
            <a:pPr algn="r"/>
            <a:r>
              <a:rPr lang="en-US" sz="2000" b="1" dirty="0">
                <a:solidFill>
                  <a:srgbClr val="DE2726"/>
                </a:solidFill>
                <a:effectLst/>
                <a:latin typeface="Helvetica" pitchFamily="2" charset="0"/>
              </a:rPr>
              <a:t>The Discovery</a:t>
            </a:r>
          </a:p>
          <a:p>
            <a:pPr algn="r"/>
            <a:r>
              <a:rPr lang="en-US" sz="2000" b="1" dirty="0">
                <a:solidFill>
                  <a:srgbClr val="DE2726"/>
                </a:solidFill>
                <a:latin typeface="Helvetica" pitchFamily="2" charset="0"/>
              </a:rPr>
              <a:t>Method</a:t>
            </a:r>
            <a:endParaRPr lang="en-US" sz="2000" b="1" dirty="0">
              <a:solidFill>
                <a:srgbClr val="DE2726"/>
              </a:solidFill>
              <a:effectLst/>
              <a:latin typeface="Helvetica" pitchFamily="2" charset="0"/>
            </a:endParaRPr>
          </a:p>
        </p:txBody>
      </p:sp>
      <p:sp>
        <p:nvSpPr>
          <p:cNvPr id="23" name="TextBox 22">
            <a:extLst>
              <a:ext uri="{FF2B5EF4-FFF2-40B4-BE49-F238E27FC236}">
                <a16:creationId xmlns:a16="http://schemas.microsoft.com/office/drawing/2014/main" id="{F0A38D41-FA48-73FD-7637-4FA84B60DD3D}"/>
              </a:ext>
            </a:extLst>
          </p:cNvPr>
          <p:cNvSpPr txBox="1"/>
          <p:nvPr/>
        </p:nvSpPr>
        <p:spPr>
          <a:xfrm>
            <a:off x="9947640" y="2721114"/>
            <a:ext cx="2072237" cy="707886"/>
          </a:xfrm>
          <a:prstGeom prst="rect">
            <a:avLst/>
          </a:prstGeom>
          <a:noFill/>
        </p:spPr>
        <p:txBody>
          <a:bodyPr wrap="square" rtlCol="0">
            <a:spAutoFit/>
          </a:bodyPr>
          <a:lstStyle/>
          <a:p>
            <a:r>
              <a:rPr lang="en-US" sz="2000" b="1" dirty="0">
                <a:solidFill>
                  <a:srgbClr val="DE2726"/>
                </a:solidFill>
                <a:effectLst/>
                <a:latin typeface="Helvetica" pitchFamily="2" charset="0"/>
              </a:rPr>
              <a:t>Love Your</a:t>
            </a:r>
          </a:p>
          <a:p>
            <a:r>
              <a:rPr lang="en-US" sz="2000" b="1" dirty="0">
                <a:solidFill>
                  <a:srgbClr val="DE2726"/>
                </a:solidFill>
                <a:effectLst/>
                <a:latin typeface="Helvetica" pitchFamily="2" charset="0"/>
              </a:rPr>
              <a:t>Neighbor</a:t>
            </a:r>
            <a:r>
              <a:rPr lang="en-US" sz="2000" b="1" dirty="0">
                <a:solidFill>
                  <a:srgbClr val="DE2726"/>
                </a:solidFill>
                <a:latin typeface="Helvetica" pitchFamily="2" charset="0"/>
              </a:rPr>
              <a:t> </a:t>
            </a:r>
            <a:r>
              <a:rPr lang="en-US" sz="2000" b="1" dirty="0">
                <a:solidFill>
                  <a:srgbClr val="DE2726"/>
                </a:solidFill>
                <a:effectLst/>
                <a:latin typeface="Helvetica" pitchFamily="2" charset="0"/>
              </a:rPr>
              <a:t>Map</a:t>
            </a:r>
          </a:p>
        </p:txBody>
      </p:sp>
      <p:sp>
        <p:nvSpPr>
          <p:cNvPr id="24" name="TextBox 23">
            <a:extLst>
              <a:ext uri="{FF2B5EF4-FFF2-40B4-BE49-F238E27FC236}">
                <a16:creationId xmlns:a16="http://schemas.microsoft.com/office/drawing/2014/main" id="{F9105307-669A-C604-8A26-B1AC26A610F2}"/>
              </a:ext>
            </a:extLst>
          </p:cNvPr>
          <p:cNvSpPr txBox="1"/>
          <p:nvPr/>
        </p:nvSpPr>
        <p:spPr>
          <a:xfrm>
            <a:off x="10060023" y="5868558"/>
            <a:ext cx="2072237" cy="400110"/>
          </a:xfrm>
          <a:prstGeom prst="rect">
            <a:avLst/>
          </a:prstGeom>
          <a:noFill/>
        </p:spPr>
        <p:txBody>
          <a:bodyPr wrap="square" rtlCol="0">
            <a:spAutoFit/>
          </a:bodyPr>
          <a:lstStyle/>
          <a:p>
            <a:r>
              <a:rPr lang="en-US" sz="2000" b="1" dirty="0">
                <a:solidFill>
                  <a:srgbClr val="DE2726"/>
                </a:solidFill>
                <a:effectLst/>
                <a:latin typeface="Helvetica" pitchFamily="2" charset="0"/>
              </a:rPr>
              <a:t>Engagers</a:t>
            </a:r>
          </a:p>
        </p:txBody>
      </p:sp>
    </p:spTree>
    <p:extLst>
      <p:ext uri="{BB962C8B-B14F-4D97-AF65-F5344CB8AC3E}">
        <p14:creationId xmlns:p14="http://schemas.microsoft.com/office/powerpoint/2010/main" val="233395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BF40884-02D4-50F8-19B0-883C9F96B59C}"/>
              </a:ext>
            </a:extLst>
          </p:cNvPr>
          <p:cNvSpPr/>
          <p:nvPr/>
        </p:nvSpPr>
        <p:spPr>
          <a:xfrm rot="5400000">
            <a:off x="367002" y="-367002"/>
            <a:ext cx="5188077" cy="5922082"/>
          </a:xfrm>
          <a:prstGeom prst="rtTriangle">
            <a:avLst/>
          </a:prstGeom>
          <a:solidFill>
            <a:srgbClr val="F1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8A4AD87-34EE-F0FA-F5A1-7913914F96AC}"/>
              </a:ext>
            </a:extLst>
          </p:cNvPr>
          <p:cNvSpPr/>
          <p:nvPr/>
        </p:nvSpPr>
        <p:spPr>
          <a:xfrm rot="5400000">
            <a:off x="313111" y="-313113"/>
            <a:ext cx="4426272" cy="5052497"/>
          </a:xfrm>
          <a:prstGeom prst="rtTriangle">
            <a:avLst/>
          </a:prstGeom>
          <a:solidFill>
            <a:srgbClr val="E5D2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EAB333-F26E-D9F9-BA94-3212268C33B5}"/>
              </a:ext>
            </a:extLst>
          </p:cNvPr>
          <p:cNvSpPr txBox="1"/>
          <p:nvPr/>
        </p:nvSpPr>
        <p:spPr>
          <a:xfrm>
            <a:off x="418071" y="580768"/>
            <a:ext cx="2411626" cy="1569660"/>
          </a:xfrm>
          <a:prstGeom prst="rect">
            <a:avLst/>
          </a:prstGeom>
          <a:noFill/>
        </p:spPr>
        <p:txBody>
          <a:bodyPr wrap="square" rtlCol="0">
            <a:spAutoFit/>
          </a:bodyPr>
          <a:lstStyle/>
          <a:p>
            <a:r>
              <a:rPr lang="en-US" sz="2400" dirty="0">
                <a:solidFill>
                  <a:schemeClr val="bg1"/>
                </a:solidFill>
                <a:latin typeface="Helvetica" pitchFamily="2" charset="0"/>
              </a:rPr>
              <a:t>What is</a:t>
            </a:r>
          </a:p>
          <a:p>
            <a:r>
              <a:rPr lang="en-US" sz="3600" b="1" spc="600" dirty="0">
                <a:solidFill>
                  <a:srgbClr val="DE2726"/>
                </a:solidFill>
                <a:latin typeface="Helvetica" pitchFamily="2" charset="0"/>
              </a:rPr>
              <a:t>IN THE</a:t>
            </a:r>
          </a:p>
          <a:p>
            <a:r>
              <a:rPr lang="en-US" sz="3600" b="1" spc="600" dirty="0">
                <a:solidFill>
                  <a:srgbClr val="DE2726"/>
                </a:solidFill>
                <a:latin typeface="Helvetica" pitchFamily="2" charset="0"/>
              </a:rPr>
              <a:t>KIT?</a:t>
            </a:r>
          </a:p>
        </p:txBody>
      </p:sp>
      <p:pic>
        <p:nvPicPr>
          <p:cNvPr id="9" name="Picture 8">
            <a:extLst>
              <a:ext uri="{FF2B5EF4-FFF2-40B4-BE49-F238E27FC236}">
                <a16:creationId xmlns:a16="http://schemas.microsoft.com/office/drawing/2014/main" id="{9692A32A-45AC-F47F-F6AA-13340125C9E7}"/>
              </a:ext>
            </a:extLst>
          </p:cNvPr>
          <p:cNvPicPr>
            <a:picLocks noChangeAspect="1"/>
          </p:cNvPicPr>
          <p:nvPr/>
        </p:nvPicPr>
        <p:blipFill>
          <a:blip r:embed="rId2"/>
          <a:stretch>
            <a:fillRect/>
          </a:stretch>
        </p:blipFill>
        <p:spPr>
          <a:xfrm>
            <a:off x="3487901" y="-439770"/>
            <a:ext cx="12702539" cy="8478945"/>
          </a:xfrm>
          <a:prstGeom prst="rect">
            <a:avLst/>
          </a:prstGeom>
        </p:spPr>
      </p:pic>
      <p:sp>
        <p:nvSpPr>
          <p:cNvPr id="2" name="TextBox 1">
            <a:extLst>
              <a:ext uri="{FF2B5EF4-FFF2-40B4-BE49-F238E27FC236}">
                <a16:creationId xmlns:a16="http://schemas.microsoft.com/office/drawing/2014/main" id="{A30016CA-A3B8-E29F-F28C-0F1FB401F5CF}"/>
              </a:ext>
            </a:extLst>
          </p:cNvPr>
          <p:cNvSpPr txBox="1"/>
          <p:nvPr/>
        </p:nvSpPr>
        <p:spPr>
          <a:xfrm>
            <a:off x="2393822" y="3995905"/>
            <a:ext cx="5959345" cy="1938992"/>
          </a:xfrm>
          <a:prstGeom prst="rect">
            <a:avLst/>
          </a:prstGeom>
          <a:noFill/>
        </p:spPr>
        <p:txBody>
          <a:bodyPr wrap="square" rtlCol="0" anchor="b" anchorCtr="0">
            <a:spAutoFit/>
          </a:bodyPr>
          <a:lstStyle/>
          <a:p>
            <a:r>
              <a:rPr lang="en-US" sz="2000" b="1" dirty="0">
                <a:solidFill>
                  <a:srgbClr val="DE2726"/>
                </a:solidFill>
                <a:effectLst/>
                <a:latin typeface="Helvetica" pitchFamily="2" charset="0"/>
              </a:rPr>
              <a:t>LOVE YOUR NEIGHBOR GUIDE</a:t>
            </a:r>
          </a:p>
          <a:p>
            <a:r>
              <a:rPr lang="en-US" sz="2000" dirty="0">
                <a:effectLst/>
                <a:latin typeface="Helvetica" pitchFamily="2" charset="0"/>
              </a:rPr>
              <a:t>The Love Your Neighbor Guide is the place to get started. It includes inspiration for a life of loving God and others and a 52-week action journal that helps you create a plan for carrying Christ to where you live, work, and play. </a:t>
            </a:r>
          </a:p>
        </p:txBody>
      </p:sp>
    </p:spTree>
    <p:extLst>
      <p:ext uri="{BB962C8B-B14F-4D97-AF65-F5344CB8AC3E}">
        <p14:creationId xmlns:p14="http://schemas.microsoft.com/office/powerpoint/2010/main" val="31960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BF40884-02D4-50F8-19B0-883C9F96B59C}"/>
              </a:ext>
            </a:extLst>
          </p:cNvPr>
          <p:cNvSpPr/>
          <p:nvPr/>
        </p:nvSpPr>
        <p:spPr>
          <a:xfrm rot="5400000">
            <a:off x="367002" y="-367002"/>
            <a:ext cx="5188077" cy="5922082"/>
          </a:xfrm>
          <a:prstGeom prst="rtTriangle">
            <a:avLst/>
          </a:prstGeom>
          <a:solidFill>
            <a:srgbClr val="F1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8A4AD87-34EE-F0FA-F5A1-7913914F96AC}"/>
              </a:ext>
            </a:extLst>
          </p:cNvPr>
          <p:cNvSpPr/>
          <p:nvPr/>
        </p:nvSpPr>
        <p:spPr>
          <a:xfrm rot="5400000">
            <a:off x="313111" y="-313113"/>
            <a:ext cx="4426272" cy="5052497"/>
          </a:xfrm>
          <a:prstGeom prst="rtTriangle">
            <a:avLst/>
          </a:prstGeom>
          <a:solidFill>
            <a:srgbClr val="E5D2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EAB333-F26E-D9F9-BA94-3212268C33B5}"/>
              </a:ext>
            </a:extLst>
          </p:cNvPr>
          <p:cNvSpPr txBox="1"/>
          <p:nvPr/>
        </p:nvSpPr>
        <p:spPr>
          <a:xfrm>
            <a:off x="418071" y="580768"/>
            <a:ext cx="2411626" cy="1569660"/>
          </a:xfrm>
          <a:prstGeom prst="rect">
            <a:avLst/>
          </a:prstGeom>
          <a:noFill/>
        </p:spPr>
        <p:txBody>
          <a:bodyPr wrap="square" rtlCol="0">
            <a:spAutoFit/>
          </a:bodyPr>
          <a:lstStyle/>
          <a:p>
            <a:r>
              <a:rPr lang="en-US" sz="2400" dirty="0">
                <a:solidFill>
                  <a:schemeClr val="bg1"/>
                </a:solidFill>
                <a:latin typeface="Helvetica" pitchFamily="2" charset="0"/>
              </a:rPr>
              <a:t>What is</a:t>
            </a:r>
          </a:p>
          <a:p>
            <a:r>
              <a:rPr lang="en-US" sz="3600" b="1" spc="600" dirty="0">
                <a:solidFill>
                  <a:srgbClr val="DE2726"/>
                </a:solidFill>
                <a:latin typeface="Helvetica" pitchFamily="2" charset="0"/>
              </a:rPr>
              <a:t>IN THE</a:t>
            </a:r>
          </a:p>
          <a:p>
            <a:r>
              <a:rPr lang="en-US" sz="3600" b="1" spc="600" dirty="0">
                <a:solidFill>
                  <a:srgbClr val="DE2726"/>
                </a:solidFill>
                <a:latin typeface="Helvetica" pitchFamily="2" charset="0"/>
              </a:rPr>
              <a:t>KIT?</a:t>
            </a:r>
          </a:p>
        </p:txBody>
      </p:sp>
      <p:pic>
        <p:nvPicPr>
          <p:cNvPr id="9" name="Picture 8">
            <a:extLst>
              <a:ext uri="{FF2B5EF4-FFF2-40B4-BE49-F238E27FC236}">
                <a16:creationId xmlns:a16="http://schemas.microsoft.com/office/drawing/2014/main" id="{9692A32A-45AC-F47F-F6AA-13340125C9E7}"/>
              </a:ext>
            </a:extLst>
          </p:cNvPr>
          <p:cNvPicPr>
            <a:picLocks noChangeAspect="1"/>
          </p:cNvPicPr>
          <p:nvPr/>
        </p:nvPicPr>
        <p:blipFill>
          <a:blip r:embed="rId2"/>
          <a:srcRect/>
          <a:stretch/>
        </p:blipFill>
        <p:spPr>
          <a:xfrm>
            <a:off x="3487901" y="-439770"/>
            <a:ext cx="12702539" cy="8478944"/>
          </a:xfrm>
          <a:prstGeom prst="rect">
            <a:avLst/>
          </a:prstGeom>
        </p:spPr>
      </p:pic>
      <p:sp>
        <p:nvSpPr>
          <p:cNvPr id="2" name="TextBox 1">
            <a:extLst>
              <a:ext uri="{FF2B5EF4-FFF2-40B4-BE49-F238E27FC236}">
                <a16:creationId xmlns:a16="http://schemas.microsoft.com/office/drawing/2014/main" id="{A30016CA-A3B8-E29F-F28C-0F1FB401F5CF}"/>
              </a:ext>
            </a:extLst>
          </p:cNvPr>
          <p:cNvSpPr txBox="1"/>
          <p:nvPr/>
        </p:nvSpPr>
        <p:spPr>
          <a:xfrm>
            <a:off x="2393822" y="3072575"/>
            <a:ext cx="5959345" cy="2862322"/>
          </a:xfrm>
          <a:prstGeom prst="rect">
            <a:avLst/>
          </a:prstGeom>
          <a:noFill/>
        </p:spPr>
        <p:txBody>
          <a:bodyPr wrap="square" rtlCol="0" anchor="b" anchorCtr="0">
            <a:spAutoFit/>
          </a:bodyPr>
          <a:lstStyle/>
          <a:p>
            <a:r>
              <a:rPr lang="en-US" sz="2000" b="1" dirty="0">
                <a:solidFill>
                  <a:srgbClr val="DE2726"/>
                </a:solidFill>
                <a:effectLst/>
                <a:latin typeface="Helvetica" pitchFamily="2" charset="0"/>
              </a:rPr>
              <a:t>LOVE YOUR NEIGHBOR MAP</a:t>
            </a:r>
          </a:p>
          <a:p>
            <a:r>
              <a:rPr lang="en-US" sz="2000" dirty="0">
                <a:effectLst/>
                <a:latin typeface="Helvetica" pitchFamily="2" charset="0"/>
              </a:rPr>
              <a:t>The Love Your Neighbor Map is a family-focused piece intended for all ages. It’s a colorful and illustrated tour guide on this journey, full of fun ideas for connecting with your 12 closest neighbors. This map lets you visualize who lives around you, consider how you can best get to know them, and show them genuine gestures of love and care.</a:t>
            </a:r>
          </a:p>
        </p:txBody>
      </p:sp>
    </p:spTree>
    <p:extLst>
      <p:ext uri="{BB962C8B-B14F-4D97-AF65-F5344CB8AC3E}">
        <p14:creationId xmlns:p14="http://schemas.microsoft.com/office/powerpoint/2010/main" val="409848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BF40884-02D4-50F8-19B0-883C9F96B59C}"/>
              </a:ext>
            </a:extLst>
          </p:cNvPr>
          <p:cNvSpPr/>
          <p:nvPr/>
        </p:nvSpPr>
        <p:spPr>
          <a:xfrm rot="5400000">
            <a:off x="367002" y="-367002"/>
            <a:ext cx="5188077" cy="5922082"/>
          </a:xfrm>
          <a:prstGeom prst="rtTriangle">
            <a:avLst/>
          </a:prstGeom>
          <a:solidFill>
            <a:srgbClr val="F1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8A4AD87-34EE-F0FA-F5A1-7913914F96AC}"/>
              </a:ext>
            </a:extLst>
          </p:cNvPr>
          <p:cNvSpPr/>
          <p:nvPr/>
        </p:nvSpPr>
        <p:spPr>
          <a:xfrm rot="5400000">
            <a:off x="313111" y="-313113"/>
            <a:ext cx="4426272" cy="5052497"/>
          </a:xfrm>
          <a:prstGeom prst="rtTriangle">
            <a:avLst/>
          </a:prstGeom>
          <a:solidFill>
            <a:srgbClr val="E5D2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EAB333-F26E-D9F9-BA94-3212268C33B5}"/>
              </a:ext>
            </a:extLst>
          </p:cNvPr>
          <p:cNvSpPr txBox="1"/>
          <p:nvPr/>
        </p:nvSpPr>
        <p:spPr>
          <a:xfrm>
            <a:off x="418071" y="580768"/>
            <a:ext cx="2411626" cy="1569660"/>
          </a:xfrm>
          <a:prstGeom prst="rect">
            <a:avLst/>
          </a:prstGeom>
          <a:noFill/>
        </p:spPr>
        <p:txBody>
          <a:bodyPr wrap="square" rtlCol="0">
            <a:spAutoFit/>
          </a:bodyPr>
          <a:lstStyle/>
          <a:p>
            <a:r>
              <a:rPr lang="en-US" sz="2400" dirty="0">
                <a:solidFill>
                  <a:schemeClr val="bg1"/>
                </a:solidFill>
                <a:latin typeface="Helvetica" pitchFamily="2" charset="0"/>
              </a:rPr>
              <a:t>What is</a:t>
            </a:r>
          </a:p>
          <a:p>
            <a:r>
              <a:rPr lang="en-US" sz="3600" b="1" spc="600" dirty="0">
                <a:solidFill>
                  <a:srgbClr val="DE2726"/>
                </a:solidFill>
                <a:latin typeface="Helvetica" pitchFamily="2" charset="0"/>
              </a:rPr>
              <a:t>IN THE</a:t>
            </a:r>
          </a:p>
          <a:p>
            <a:r>
              <a:rPr lang="en-US" sz="3600" b="1" spc="600" dirty="0">
                <a:solidFill>
                  <a:srgbClr val="DE2726"/>
                </a:solidFill>
                <a:latin typeface="Helvetica" pitchFamily="2" charset="0"/>
              </a:rPr>
              <a:t>KIT?</a:t>
            </a:r>
          </a:p>
        </p:txBody>
      </p:sp>
      <p:pic>
        <p:nvPicPr>
          <p:cNvPr id="9" name="Picture 8">
            <a:extLst>
              <a:ext uri="{FF2B5EF4-FFF2-40B4-BE49-F238E27FC236}">
                <a16:creationId xmlns:a16="http://schemas.microsoft.com/office/drawing/2014/main" id="{9692A32A-45AC-F47F-F6AA-13340125C9E7}"/>
              </a:ext>
            </a:extLst>
          </p:cNvPr>
          <p:cNvPicPr>
            <a:picLocks noChangeAspect="1"/>
          </p:cNvPicPr>
          <p:nvPr/>
        </p:nvPicPr>
        <p:blipFill>
          <a:blip r:embed="rId2"/>
          <a:srcRect/>
          <a:stretch/>
        </p:blipFill>
        <p:spPr>
          <a:xfrm>
            <a:off x="3487902" y="-439770"/>
            <a:ext cx="12702537" cy="8478944"/>
          </a:xfrm>
          <a:prstGeom prst="rect">
            <a:avLst/>
          </a:prstGeom>
        </p:spPr>
      </p:pic>
      <p:sp>
        <p:nvSpPr>
          <p:cNvPr id="2" name="TextBox 1">
            <a:extLst>
              <a:ext uri="{FF2B5EF4-FFF2-40B4-BE49-F238E27FC236}">
                <a16:creationId xmlns:a16="http://schemas.microsoft.com/office/drawing/2014/main" id="{A30016CA-A3B8-E29F-F28C-0F1FB401F5CF}"/>
              </a:ext>
            </a:extLst>
          </p:cNvPr>
          <p:cNvSpPr txBox="1"/>
          <p:nvPr/>
        </p:nvSpPr>
        <p:spPr>
          <a:xfrm>
            <a:off x="2393822" y="3380352"/>
            <a:ext cx="5959345" cy="2554545"/>
          </a:xfrm>
          <a:prstGeom prst="rect">
            <a:avLst/>
          </a:prstGeom>
          <a:noFill/>
        </p:spPr>
        <p:txBody>
          <a:bodyPr wrap="square" rtlCol="0" anchor="b" anchorCtr="0">
            <a:spAutoFit/>
          </a:bodyPr>
          <a:lstStyle/>
          <a:p>
            <a:r>
              <a:rPr lang="en-US" sz="2000" b="1" dirty="0">
                <a:solidFill>
                  <a:srgbClr val="DE2726"/>
                </a:solidFill>
                <a:effectLst/>
                <a:latin typeface="Helvetica" pitchFamily="2" charset="0"/>
              </a:rPr>
              <a:t>THE DISCOVERY METHOD</a:t>
            </a:r>
          </a:p>
          <a:p>
            <a:r>
              <a:rPr lang="en-US" sz="2000" dirty="0">
                <a:effectLst/>
                <a:latin typeface="Helvetica" pitchFamily="2" charset="0"/>
              </a:rPr>
              <a:t>The Discovery Method is a simple yet rich model for studying the Bible. It is used in over 100 nations to disciple people of every age, education level, and cultural context into a fruitful relationship with Jesus. Each lesson uses nine strategic questions to help groups learn, engage, and apply the truths from a passage of scripture together.</a:t>
            </a:r>
          </a:p>
        </p:txBody>
      </p:sp>
    </p:spTree>
    <p:extLst>
      <p:ext uri="{BB962C8B-B14F-4D97-AF65-F5344CB8AC3E}">
        <p14:creationId xmlns:p14="http://schemas.microsoft.com/office/powerpoint/2010/main" val="7156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BF40884-02D4-50F8-19B0-883C9F96B59C}"/>
              </a:ext>
            </a:extLst>
          </p:cNvPr>
          <p:cNvSpPr/>
          <p:nvPr/>
        </p:nvSpPr>
        <p:spPr>
          <a:xfrm rot="5400000">
            <a:off x="367002" y="-367002"/>
            <a:ext cx="5188077" cy="5922082"/>
          </a:xfrm>
          <a:prstGeom prst="rtTriangle">
            <a:avLst/>
          </a:prstGeom>
          <a:solidFill>
            <a:srgbClr val="F1E9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C8A4AD87-34EE-F0FA-F5A1-7913914F96AC}"/>
              </a:ext>
            </a:extLst>
          </p:cNvPr>
          <p:cNvSpPr/>
          <p:nvPr/>
        </p:nvSpPr>
        <p:spPr>
          <a:xfrm rot="5400000">
            <a:off x="313111" y="-313113"/>
            <a:ext cx="4426272" cy="5052497"/>
          </a:xfrm>
          <a:prstGeom prst="rtTriangle">
            <a:avLst/>
          </a:prstGeom>
          <a:solidFill>
            <a:srgbClr val="E5D2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EAB333-F26E-D9F9-BA94-3212268C33B5}"/>
              </a:ext>
            </a:extLst>
          </p:cNvPr>
          <p:cNvSpPr txBox="1"/>
          <p:nvPr/>
        </p:nvSpPr>
        <p:spPr>
          <a:xfrm>
            <a:off x="418071" y="580768"/>
            <a:ext cx="2411626" cy="1569660"/>
          </a:xfrm>
          <a:prstGeom prst="rect">
            <a:avLst/>
          </a:prstGeom>
          <a:noFill/>
        </p:spPr>
        <p:txBody>
          <a:bodyPr wrap="square" rtlCol="0">
            <a:spAutoFit/>
          </a:bodyPr>
          <a:lstStyle/>
          <a:p>
            <a:r>
              <a:rPr lang="en-US" sz="2400" dirty="0">
                <a:solidFill>
                  <a:schemeClr val="bg1"/>
                </a:solidFill>
                <a:latin typeface="Helvetica" pitchFamily="2" charset="0"/>
              </a:rPr>
              <a:t>What is</a:t>
            </a:r>
          </a:p>
          <a:p>
            <a:r>
              <a:rPr lang="en-US" sz="3600" b="1" spc="600" dirty="0">
                <a:solidFill>
                  <a:srgbClr val="DE2726"/>
                </a:solidFill>
                <a:latin typeface="Helvetica" pitchFamily="2" charset="0"/>
              </a:rPr>
              <a:t>IN THE</a:t>
            </a:r>
          </a:p>
          <a:p>
            <a:r>
              <a:rPr lang="en-US" sz="3600" b="1" spc="600" dirty="0">
                <a:solidFill>
                  <a:srgbClr val="DE2726"/>
                </a:solidFill>
                <a:latin typeface="Helvetica" pitchFamily="2" charset="0"/>
              </a:rPr>
              <a:t>KIT?</a:t>
            </a:r>
          </a:p>
        </p:txBody>
      </p:sp>
      <p:sp>
        <p:nvSpPr>
          <p:cNvPr id="2" name="TextBox 1">
            <a:extLst>
              <a:ext uri="{FF2B5EF4-FFF2-40B4-BE49-F238E27FC236}">
                <a16:creationId xmlns:a16="http://schemas.microsoft.com/office/drawing/2014/main" id="{A30016CA-A3B8-E29F-F28C-0F1FB401F5CF}"/>
              </a:ext>
            </a:extLst>
          </p:cNvPr>
          <p:cNvSpPr txBox="1"/>
          <p:nvPr/>
        </p:nvSpPr>
        <p:spPr>
          <a:xfrm>
            <a:off x="2393822" y="3072575"/>
            <a:ext cx="5959345" cy="2862322"/>
          </a:xfrm>
          <a:prstGeom prst="rect">
            <a:avLst/>
          </a:prstGeom>
          <a:noFill/>
        </p:spPr>
        <p:txBody>
          <a:bodyPr wrap="square" rtlCol="0" anchor="b" anchorCtr="0">
            <a:spAutoFit/>
          </a:bodyPr>
          <a:lstStyle/>
          <a:p>
            <a:r>
              <a:rPr lang="en-US" sz="2000" b="1" dirty="0">
                <a:solidFill>
                  <a:srgbClr val="DE2726"/>
                </a:solidFill>
                <a:effectLst/>
                <a:latin typeface="Helvetica" pitchFamily="2" charset="0"/>
              </a:rPr>
              <a:t>ENGAGERS</a:t>
            </a:r>
          </a:p>
          <a:p>
            <a:r>
              <a:rPr lang="en-US" sz="2000" dirty="0">
                <a:effectLst/>
                <a:latin typeface="Helvetica" pitchFamily="2" charset="0"/>
              </a:rPr>
              <a:t>Engagers are inspirational resources that address relevant cultural topics. They can also be handed out to someone we know who is going through a specific hardship. Each Engager has a link to resources online for further engagement. </a:t>
            </a:r>
          </a:p>
          <a:p>
            <a:endParaRPr lang="en-US" sz="2000" dirty="0">
              <a:effectLst/>
              <a:latin typeface="Helvetica" pitchFamily="2" charset="0"/>
            </a:endParaRPr>
          </a:p>
          <a:p>
            <a:r>
              <a:rPr lang="en-US" sz="2000" dirty="0">
                <a:effectLst/>
                <a:latin typeface="Helvetica" pitchFamily="2" charset="0"/>
              </a:rPr>
              <a:t>Each kit contains 12 Engagers – two copies of six different titles.</a:t>
            </a:r>
          </a:p>
        </p:txBody>
      </p:sp>
      <p:pic>
        <p:nvPicPr>
          <p:cNvPr id="6" name="Picture 5">
            <a:extLst>
              <a:ext uri="{FF2B5EF4-FFF2-40B4-BE49-F238E27FC236}">
                <a16:creationId xmlns:a16="http://schemas.microsoft.com/office/drawing/2014/main" id="{7BC5BF8D-E22F-5FCC-4D8B-4F1B212DF70D}"/>
              </a:ext>
            </a:extLst>
          </p:cNvPr>
          <p:cNvPicPr>
            <a:picLocks noChangeAspect="1"/>
          </p:cNvPicPr>
          <p:nvPr/>
        </p:nvPicPr>
        <p:blipFill>
          <a:blip r:embed="rId2"/>
          <a:stretch>
            <a:fillRect/>
          </a:stretch>
        </p:blipFill>
        <p:spPr>
          <a:xfrm>
            <a:off x="5922082" y="1397000"/>
            <a:ext cx="8439150" cy="5626100"/>
          </a:xfrm>
          <a:prstGeom prst="rect">
            <a:avLst/>
          </a:prstGeom>
        </p:spPr>
      </p:pic>
    </p:spTree>
    <p:extLst>
      <p:ext uri="{BB962C8B-B14F-4D97-AF65-F5344CB8AC3E}">
        <p14:creationId xmlns:p14="http://schemas.microsoft.com/office/powerpoint/2010/main" val="1642063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9BB7B5-0C9D-DFFF-0944-4DFFD4BDEB1D}"/>
              </a:ext>
            </a:extLst>
          </p:cNvPr>
          <p:cNvSpPr/>
          <p:nvPr/>
        </p:nvSpPr>
        <p:spPr>
          <a:xfrm>
            <a:off x="0" y="-1"/>
            <a:ext cx="12192000" cy="1643449"/>
          </a:xfrm>
          <a:prstGeom prst="rect">
            <a:avLst/>
          </a:prstGeom>
          <a:solidFill>
            <a:srgbClr val="DE27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E2726"/>
              </a:solidFill>
            </a:endParaRPr>
          </a:p>
        </p:txBody>
      </p:sp>
      <p:sp>
        <p:nvSpPr>
          <p:cNvPr id="3" name="TextBox 2">
            <a:extLst>
              <a:ext uri="{FF2B5EF4-FFF2-40B4-BE49-F238E27FC236}">
                <a16:creationId xmlns:a16="http://schemas.microsoft.com/office/drawing/2014/main" id="{7AEAB333-F26E-D9F9-BA94-3212268C33B5}"/>
              </a:ext>
            </a:extLst>
          </p:cNvPr>
          <p:cNvSpPr txBox="1"/>
          <p:nvPr/>
        </p:nvSpPr>
        <p:spPr>
          <a:xfrm>
            <a:off x="790832" y="506627"/>
            <a:ext cx="10194324" cy="1015663"/>
          </a:xfrm>
          <a:prstGeom prst="rect">
            <a:avLst/>
          </a:prstGeom>
          <a:noFill/>
        </p:spPr>
        <p:txBody>
          <a:bodyPr wrap="square" rtlCol="0">
            <a:spAutoFit/>
          </a:bodyPr>
          <a:lstStyle/>
          <a:p>
            <a:r>
              <a:rPr lang="en-US" sz="2400" dirty="0">
                <a:solidFill>
                  <a:schemeClr val="bg1"/>
                </a:solidFill>
                <a:latin typeface="Helvetica" pitchFamily="2" charset="0"/>
              </a:rPr>
              <a:t>How do I</a:t>
            </a:r>
          </a:p>
          <a:p>
            <a:r>
              <a:rPr lang="en-US" sz="3600" b="1" spc="600" dirty="0">
                <a:solidFill>
                  <a:srgbClr val="F68F69"/>
                </a:solidFill>
                <a:latin typeface="Helvetica" pitchFamily="2" charset="0"/>
              </a:rPr>
              <a:t>PARTICIPATE?</a:t>
            </a:r>
          </a:p>
        </p:txBody>
      </p:sp>
      <p:sp>
        <p:nvSpPr>
          <p:cNvPr id="11" name="TextBox 10">
            <a:extLst>
              <a:ext uri="{FF2B5EF4-FFF2-40B4-BE49-F238E27FC236}">
                <a16:creationId xmlns:a16="http://schemas.microsoft.com/office/drawing/2014/main" id="{148C4A48-BD27-136A-A08C-856237C90571}"/>
              </a:ext>
            </a:extLst>
          </p:cNvPr>
          <p:cNvSpPr txBox="1"/>
          <p:nvPr/>
        </p:nvSpPr>
        <p:spPr>
          <a:xfrm>
            <a:off x="790832" y="2162797"/>
            <a:ext cx="9978768" cy="3477875"/>
          </a:xfrm>
          <a:prstGeom prst="rect">
            <a:avLst/>
          </a:prstGeom>
          <a:noFill/>
        </p:spPr>
        <p:txBody>
          <a:bodyPr wrap="square" rtlCol="0">
            <a:spAutoFit/>
          </a:bodyPr>
          <a:lstStyle/>
          <a:p>
            <a:r>
              <a:rPr lang="en-US" sz="2000" b="1" dirty="0">
                <a:solidFill>
                  <a:srgbClr val="59C9E7"/>
                </a:solidFill>
                <a:effectLst/>
                <a:latin typeface="Helvetica" pitchFamily="2" charset="0"/>
              </a:rPr>
              <a:t>Utilize the Kit</a:t>
            </a:r>
            <a:endParaRPr lang="en-US" sz="2000" b="1" dirty="0">
              <a:solidFill>
                <a:srgbClr val="59C9E7"/>
              </a:solidFill>
              <a:latin typeface="Helvetica" pitchFamily="2" charset="0"/>
            </a:endParaRPr>
          </a:p>
          <a:p>
            <a:r>
              <a:rPr lang="en-US" sz="2000" dirty="0">
                <a:effectLst/>
                <a:latin typeface="Helvetica" pitchFamily="2" charset="0"/>
              </a:rPr>
              <a:t>Get your free kit today and begin your journey of loving your neighbor!</a:t>
            </a:r>
          </a:p>
          <a:p>
            <a:endParaRPr lang="en-US" sz="2000" dirty="0">
              <a:latin typeface="Helvetica" pitchFamily="2" charset="0"/>
            </a:endParaRPr>
          </a:p>
          <a:p>
            <a:r>
              <a:rPr lang="en-US" sz="2000" b="1" dirty="0">
                <a:solidFill>
                  <a:srgbClr val="59C9E7"/>
                </a:solidFill>
                <a:effectLst/>
                <a:latin typeface="Helvetica" pitchFamily="2" charset="0"/>
              </a:rPr>
              <a:t>Join the Community</a:t>
            </a:r>
            <a:endParaRPr lang="en-US" sz="2000" b="1" dirty="0">
              <a:solidFill>
                <a:srgbClr val="59C9E7"/>
              </a:solidFill>
              <a:latin typeface="Helvetica" pitchFamily="2" charset="0"/>
            </a:endParaRPr>
          </a:p>
          <a:p>
            <a:r>
              <a:rPr lang="en-US" sz="2000" dirty="0">
                <a:effectLst/>
                <a:latin typeface="Helvetica" pitchFamily="2" charset="0"/>
              </a:rPr>
              <a:t>Believers all around the world are part of the Love Your Neighbor community. Stay connected to receive expert ministry insights, urgent prayer requests, and stories from around the globe!</a:t>
            </a:r>
          </a:p>
          <a:p>
            <a:endParaRPr lang="en-US" sz="2000" dirty="0">
              <a:effectLst/>
              <a:latin typeface="Helvetica" pitchFamily="2" charset="0"/>
            </a:endParaRPr>
          </a:p>
          <a:p>
            <a:r>
              <a:rPr lang="en-US" sz="2000" b="1" dirty="0">
                <a:solidFill>
                  <a:srgbClr val="59C9E7"/>
                </a:solidFill>
                <a:effectLst/>
                <a:latin typeface="Helvetica" pitchFamily="2" charset="0"/>
              </a:rPr>
              <a:t>Sow it Forward</a:t>
            </a:r>
            <a:endParaRPr lang="en-US" sz="2000" b="1" dirty="0">
              <a:solidFill>
                <a:srgbClr val="59C9E7"/>
              </a:solidFill>
              <a:latin typeface="Helvetica" pitchFamily="2" charset="0"/>
            </a:endParaRPr>
          </a:p>
          <a:p>
            <a:r>
              <a:rPr lang="en-US" sz="2000" dirty="0">
                <a:effectLst/>
                <a:latin typeface="Helvetica" pitchFamily="2" charset="0"/>
              </a:rPr>
              <a:t>Not only can you impact your community, but your influence can stretch to the corners of the earth when you provide LYN kits to other churches and believers in need.</a:t>
            </a:r>
          </a:p>
        </p:txBody>
      </p:sp>
      <p:pic>
        <p:nvPicPr>
          <p:cNvPr id="5" name="Picture 4">
            <a:extLst>
              <a:ext uri="{FF2B5EF4-FFF2-40B4-BE49-F238E27FC236}">
                <a16:creationId xmlns:a16="http://schemas.microsoft.com/office/drawing/2014/main" id="{BACB7320-E4BA-BDF8-1125-EFE28172F256}"/>
              </a:ext>
            </a:extLst>
          </p:cNvPr>
          <p:cNvPicPr>
            <a:picLocks noChangeAspect="1"/>
          </p:cNvPicPr>
          <p:nvPr/>
        </p:nvPicPr>
        <p:blipFill>
          <a:blip r:embed="rId2"/>
          <a:stretch>
            <a:fillRect/>
          </a:stretch>
        </p:blipFill>
        <p:spPr>
          <a:xfrm>
            <a:off x="139700" y="6160022"/>
            <a:ext cx="11912600" cy="382701"/>
          </a:xfrm>
          <a:prstGeom prst="rect">
            <a:avLst/>
          </a:prstGeom>
        </p:spPr>
      </p:pic>
    </p:spTree>
    <p:extLst>
      <p:ext uri="{BB962C8B-B14F-4D97-AF65-F5344CB8AC3E}">
        <p14:creationId xmlns:p14="http://schemas.microsoft.com/office/powerpoint/2010/main" val="3372601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125</TotalTime>
  <Words>591</Words>
  <Application>Microsoft Macintosh PowerPoint</Application>
  <PresentationFormat>Widescreen</PresentationFormat>
  <Paragraphs>62</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 Lee</dc:creator>
  <cp:lastModifiedBy>Danielle Schmidt</cp:lastModifiedBy>
  <cp:revision>2</cp:revision>
  <dcterms:created xsi:type="dcterms:W3CDTF">2024-06-18T17:38:11Z</dcterms:created>
  <dcterms:modified xsi:type="dcterms:W3CDTF">2024-06-18T19:53:10Z</dcterms:modified>
</cp:coreProperties>
</file>